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3" r:id="rId1"/>
    <p:sldMasterId id="2147483813" r:id="rId2"/>
    <p:sldMasterId id="2147483827" r:id="rId3"/>
  </p:sldMasterIdLst>
  <p:notesMasterIdLst>
    <p:notesMasterId r:id="rId34"/>
  </p:notesMasterIdLst>
  <p:handoutMasterIdLst>
    <p:handoutMasterId r:id="rId35"/>
  </p:handoutMasterIdLst>
  <p:sldIdLst>
    <p:sldId id="1678" r:id="rId4"/>
    <p:sldId id="1647" r:id="rId5"/>
    <p:sldId id="1649" r:id="rId6"/>
    <p:sldId id="1650" r:id="rId7"/>
    <p:sldId id="1651" r:id="rId8"/>
    <p:sldId id="1652" r:id="rId9"/>
    <p:sldId id="1653" r:id="rId10"/>
    <p:sldId id="1660" r:id="rId11"/>
    <p:sldId id="1661" r:id="rId12"/>
    <p:sldId id="1662" r:id="rId13"/>
    <p:sldId id="1654" r:id="rId14"/>
    <p:sldId id="1705" r:id="rId15"/>
    <p:sldId id="1716" r:id="rId16"/>
    <p:sldId id="1717" r:id="rId17"/>
    <p:sldId id="1718" r:id="rId18"/>
    <p:sldId id="1719" r:id="rId19"/>
    <p:sldId id="1666" r:id="rId20"/>
    <p:sldId id="1702" r:id="rId21"/>
    <p:sldId id="1701" r:id="rId22"/>
    <p:sldId id="1663" r:id="rId23"/>
    <p:sldId id="1700" r:id="rId24"/>
    <p:sldId id="261" r:id="rId25"/>
    <p:sldId id="262" r:id="rId26"/>
    <p:sldId id="263" r:id="rId27"/>
    <p:sldId id="266" r:id="rId28"/>
    <p:sldId id="1694" r:id="rId29"/>
    <p:sldId id="1709" r:id="rId30"/>
    <p:sldId id="1710" r:id="rId31"/>
    <p:sldId id="1685" r:id="rId32"/>
    <p:sldId id="1699" r:id="rId33"/>
  </p:sldIdLst>
  <p:sldSz cx="13442950" cy="7561263"/>
  <p:notesSz cx="7099300" cy="10234613"/>
  <p:custDataLst>
    <p:tags r:id="rId36"/>
  </p:custDataLst>
  <p:defaultTextStyle>
    <a:defPPr>
      <a:defRPr lang="fr-FR"/>
    </a:defPPr>
    <a:lvl1pPr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503238" indent="-46038"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006475" indent="-92075"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511300" indent="-139700"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14538" indent="-185738"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VERRIER Roxane" initials="LR" lastIdx="1" clrIdx="0">
    <p:extLst/>
  </p:cmAuthor>
  <p:cmAuthor id="2" name="MALBRUNOT Mylène" initials="MM" lastIdx="0" clrIdx="1">
    <p:extLst>
      <p:ext uri="{19B8F6BF-5375-455C-9EA6-DF929625EA0E}">
        <p15:presenceInfo xmlns:p15="http://schemas.microsoft.com/office/powerpoint/2012/main" userId="S-1-5-21-2550024727-2544908171-517837331-47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76"/>
    <a:srgbClr val="000000"/>
    <a:srgbClr val="FFFFFF"/>
    <a:srgbClr val="0071A9"/>
    <a:srgbClr val="EEECEC"/>
    <a:srgbClr val="B4D8A2"/>
    <a:srgbClr val="94C77A"/>
    <a:srgbClr val="97D700"/>
    <a:srgbClr val="01AC38"/>
    <a:srgbClr val="01A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5" autoAdjust="0"/>
    <p:restoredTop sz="96374" autoAdjust="0"/>
  </p:normalViewPr>
  <p:slideViewPr>
    <p:cSldViewPr snapToGrid="0">
      <p:cViewPr varScale="1">
        <p:scale>
          <a:sx n="97" d="100"/>
          <a:sy n="97" d="100"/>
        </p:scale>
        <p:origin x="246" y="72"/>
      </p:cViewPr>
      <p:guideLst>
        <p:guide orient="horz" pos="2381"/>
        <p:guide pos="4234"/>
      </p:guideLst>
    </p:cSldViewPr>
  </p:slideViewPr>
  <p:outlineViewPr>
    <p:cViewPr>
      <p:scale>
        <a:sx n="33" d="100"/>
        <a:sy n="33" d="100"/>
      </p:scale>
      <p:origin x="0" y="-2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280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CE1A6E-B5BB-468C-B6B9-2B76B06F310C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60BC5B11-CEA8-42C9-A8F5-FAFDBBEEE8DB}">
      <dgm:prSet phldrT="[Texte]" custT="1"/>
      <dgm:spPr>
        <a:xfrm>
          <a:off x="8086" y="2224163"/>
          <a:ext cx="2494780" cy="1132984"/>
        </a:xfrm>
        <a:prstGeom prst="chevron">
          <a:avLst/>
        </a:prstGeom>
        <a:solidFill>
          <a:srgbClr val="50A2C7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sz="1400" b="1" dirty="0">
              <a:solidFill>
                <a:sysClr val="window" lastClr="FFFFFF"/>
              </a:solidFill>
              <a:latin typeface="Marianne" panose="02000000000000000000" pitchFamily="50" charset="0"/>
              <a:ea typeface="+mn-ea"/>
              <a:cs typeface="+mn-cs"/>
            </a:rPr>
            <a:t>Découverte du projet</a:t>
          </a:r>
        </a:p>
      </dgm:t>
    </dgm:pt>
    <dgm:pt modelId="{D41C63C9-FEEF-4776-AD73-109EA2FFAACC}" type="parTrans" cxnId="{0D9D142D-D891-415D-9814-7CEE9DB88992}">
      <dgm:prSet/>
      <dgm:spPr/>
      <dgm:t>
        <a:bodyPr/>
        <a:lstStyle/>
        <a:p>
          <a:endParaRPr lang="fr-FR"/>
        </a:p>
      </dgm:t>
    </dgm:pt>
    <dgm:pt modelId="{CD736519-B41D-4F58-8C24-D8D25E16498C}" type="sibTrans" cxnId="{0D9D142D-D891-415D-9814-7CEE9DB88992}">
      <dgm:prSet/>
      <dgm:spPr/>
      <dgm:t>
        <a:bodyPr/>
        <a:lstStyle/>
        <a:p>
          <a:endParaRPr lang="fr-FR"/>
        </a:p>
      </dgm:t>
    </dgm:pt>
    <dgm:pt modelId="{4076E2AA-AF66-410C-B8DC-C82430F05D58}">
      <dgm:prSet phldrT="[Texte]" custT="1"/>
      <dgm:spPr>
        <a:xfrm>
          <a:off x="2082745" y="2254198"/>
          <a:ext cx="2682316" cy="1072926"/>
        </a:xfrm>
        <a:prstGeom prst="chevron">
          <a:avLst/>
        </a:prstGeom>
        <a:solidFill>
          <a:srgbClr val="50A2C7"/>
        </a:solidFill>
        <a:ln w="12700" cap="flat" cmpd="sng" algn="ctr">
          <a:solidFill>
            <a:srgbClr val="FFC0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sz="1400" b="1" dirty="0">
              <a:solidFill>
                <a:sysClr val="window" lastClr="FFFFFF"/>
              </a:solidFill>
              <a:latin typeface="Marianne" panose="02000000000000000000" pitchFamily="50" charset="0"/>
              <a:ea typeface="+mn-ea"/>
              <a:cs typeface="+mn-cs"/>
            </a:rPr>
            <a:t>Visites terrain</a:t>
          </a:r>
        </a:p>
      </dgm:t>
    </dgm:pt>
    <dgm:pt modelId="{9E2ABE15-0F1E-4603-9FD2-F4237039C00B}" type="parTrans" cxnId="{2B893F67-05DF-494D-BD4E-9E5906306E75}">
      <dgm:prSet/>
      <dgm:spPr/>
      <dgm:t>
        <a:bodyPr/>
        <a:lstStyle/>
        <a:p>
          <a:endParaRPr lang="fr-FR"/>
        </a:p>
      </dgm:t>
    </dgm:pt>
    <dgm:pt modelId="{13E82A8C-614C-46D3-9AF1-9E2D2D82D79A}" type="sibTrans" cxnId="{2B893F67-05DF-494D-BD4E-9E5906306E75}">
      <dgm:prSet/>
      <dgm:spPr/>
      <dgm:t>
        <a:bodyPr/>
        <a:lstStyle/>
        <a:p>
          <a:endParaRPr lang="fr-FR"/>
        </a:p>
      </dgm:t>
    </dgm:pt>
    <dgm:pt modelId="{B76FC6D9-14AE-452C-B646-96E064D75A53}">
      <dgm:prSet phldrT="[Texte]" custT="1"/>
      <dgm:spPr>
        <a:xfrm>
          <a:off x="4389537" y="2254198"/>
          <a:ext cx="2682316" cy="1072926"/>
        </a:xfrm>
        <a:prstGeom prst="chevron">
          <a:avLst/>
        </a:prstGeom>
        <a:solidFill>
          <a:srgbClr val="50A2C7"/>
        </a:solidFill>
        <a:ln w="12700" cap="flat" cmpd="sng" algn="ctr">
          <a:solidFill>
            <a:srgbClr val="FFC000">
              <a:tint val="40000"/>
              <a:alpha val="90000"/>
              <a:hueOff val="3620642"/>
              <a:satOff val="-17082"/>
              <a:lumOff val="-617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sz="1400" b="1" dirty="0">
              <a:solidFill>
                <a:sysClr val="window" lastClr="FFFFFF"/>
              </a:solidFill>
              <a:latin typeface="Marianne" panose="02000000000000000000" pitchFamily="50" charset="0"/>
              <a:ea typeface="+mn-ea"/>
              <a:cs typeface="+mn-cs"/>
            </a:rPr>
            <a:t>Etat des lieux</a:t>
          </a:r>
        </a:p>
      </dgm:t>
    </dgm:pt>
    <dgm:pt modelId="{2B95D383-43BC-4D71-A2E9-6F2F5EC8056A}" type="sibTrans" cxnId="{EEBBEA04-4273-40CE-8348-28368612713C}">
      <dgm:prSet/>
      <dgm:spPr/>
      <dgm:t>
        <a:bodyPr/>
        <a:lstStyle/>
        <a:p>
          <a:endParaRPr lang="fr-FR"/>
        </a:p>
      </dgm:t>
    </dgm:pt>
    <dgm:pt modelId="{8E86B6C3-1593-4E39-8E3E-BA931998E11A}" type="parTrans" cxnId="{EEBBEA04-4273-40CE-8348-28368612713C}">
      <dgm:prSet/>
      <dgm:spPr/>
      <dgm:t>
        <a:bodyPr/>
        <a:lstStyle/>
        <a:p>
          <a:endParaRPr lang="fr-FR"/>
        </a:p>
      </dgm:t>
    </dgm:pt>
    <dgm:pt modelId="{7DFF1D42-68F4-4762-B765-2E77759E9D0A}">
      <dgm:prSet phldrT="[Texte]" custT="1"/>
      <dgm:spPr>
        <a:xfrm>
          <a:off x="6696329" y="2254198"/>
          <a:ext cx="2682316" cy="1072926"/>
        </a:xfrm>
        <a:prstGeom prst="chevron">
          <a:avLst/>
        </a:prstGeom>
        <a:solidFill>
          <a:srgbClr val="50A2C7"/>
        </a:solidFill>
        <a:ln w="12700" cap="flat" cmpd="sng" algn="ctr">
          <a:solidFill>
            <a:srgbClr val="FFC000">
              <a:tint val="40000"/>
              <a:alpha val="90000"/>
              <a:hueOff val="7241284"/>
              <a:satOff val="-34163"/>
              <a:lumOff val="-1234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sz="1400" b="1" dirty="0">
              <a:solidFill>
                <a:sysClr val="window" lastClr="FFFFFF"/>
              </a:solidFill>
              <a:latin typeface="Marianne" panose="02000000000000000000" pitchFamily="50" charset="0"/>
              <a:ea typeface="+mn-ea"/>
              <a:cs typeface="+mn-cs"/>
            </a:rPr>
            <a:t>Questionnements</a:t>
          </a:r>
        </a:p>
        <a:p>
          <a:pPr>
            <a:buNone/>
          </a:pPr>
          <a:r>
            <a:rPr lang="fr-FR" sz="1400" b="1" dirty="0">
              <a:solidFill>
                <a:sysClr val="window" lastClr="FFFFFF"/>
              </a:solidFill>
              <a:latin typeface="Marianne" panose="02000000000000000000" pitchFamily="50" charset="0"/>
              <a:ea typeface="+mn-ea"/>
              <a:cs typeface="+mn-cs"/>
            </a:rPr>
            <a:t>Problématiques</a:t>
          </a:r>
        </a:p>
      </dgm:t>
    </dgm:pt>
    <dgm:pt modelId="{F11E8ED0-F4F0-48BA-9AF9-A3CFC68D2716}" type="parTrans" cxnId="{32169616-0B32-4155-B2A8-EEFA40E320AF}">
      <dgm:prSet/>
      <dgm:spPr/>
      <dgm:t>
        <a:bodyPr/>
        <a:lstStyle/>
        <a:p>
          <a:endParaRPr lang="fr-FR"/>
        </a:p>
      </dgm:t>
    </dgm:pt>
    <dgm:pt modelId="{43A81681-F2FD-4EAF-B7FB-1BE41163DBF2}" type="sibTrans" cxnId="{32169616-0B32-4155-B2A8-EEFA40E320AF}">
      <dgm:prSet/>
      <dgm:spPr/>
      <dgm:t>
        <a:bodyPr/>
        <a:lstStyle/>
        <a:p>
          <a:endParaRPr lang="fr-FR"/>
        </a:p>
      </dgm:t>
    </dgm:pt>
    <dgm:pt modelId="{5AB94DDC-70C3-4A9B-A474-6238FCA6071A}">
      <dgm:prSet phldrT="[Texte]" custT="1"/>
      <dgm:spPr>
        <a:xfrm>
          <a:off x="9003121" y="2254198"/>
          <a:ext cx="2682316" cy="1072926"/>
        </a:xfrm>
        <a:prstGeom prst="chevron">
          <a:avLst/>
        </a:prstGeom>
        <a:solidFill>
          <a:srgbClr val="50A2C7"/>
        </a:solidFill>
        <a:ln w="12700" cap="flat" cmpd="sng" algn="ctr">
          <a:solidFill>
            <a:srgbClr val="FFC000">
              <a:tint val="40000"/>
              <a:alpha val="90000"/>
              <a:hueOff val="10861925"/>
              <a:satOff val="-51245"/>
              <a:lumOff val="-1851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sz="1400" b="1" dirty="0">
              <a:solidFill>
                <a:sysClr val="window" lastClr="FFFFFF"/>
              </a:solidFill>
              <a:latin typeface="Marianne" panose="02000000000000000000" pitchFamily="50" charset="0"/>
              <a:ea typeface="+mn-ea"/>
              <a:cs typeface="+mn-cs"/>
            </a:rPr>
            <a:t>Actions</a:t>
          </a:r>
        </a:p>
      </dgm:t>
    </dgm:pt>
    <dgm:pt modelId="{3044CC23-A0F1-4A9A-A83E-EEE1C35F8FBF}" type="parTrans" cxnId="{4C90073D-7835-4912-8BF1-EF0DA534D1E1}">
      <dgm:prSet/>
      <dgm:spPr/>
      <dgm:t>
        <a:bodyPr/>
        <a:lstStyle/>
        <a:p>
          <a:endParaRPr lang="fr-FR"/>
        </a:p>
      </dgm:t>
    </dgm:pt>
    <dgm:pt modelId="{EF681E1B-8F84-47B3-889A-CE75AE5BB871}" type="sibTrans" cxnId="{4C90073D-7835-4912-8BF1-EF0DA534D1E1}">
      <dgm:prSet/>
      <dgm:spPr/>
      <dgm:t>
        <a:bodyPr/>
        <a:lstStyle/>
        <a:p>
          <a:endParaRPr lang="fr-FR"/>
        </a:p>
      </dgm:t>
    </dgm:pt>
    <dgm:pt modelId="{A20861E2-8A11-46CE-B926-71507462A875}" type="pres">
      <dgm:prSet presAssocID="{D8CE1A6E-B5BB-468C-B6B9-2B76B06F310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298921F-2E2B-4F33-B176-98751786548A}" type="pres">
      <dgm:prSet presAssocID="{60BC5B11-CEA8-42C9-A8F5-FAFDBBEEE8DB}" presName="horFlow" presStyleCnt="0"/>
      <dgm:spPr/>
    </dgm:pt>
    <dgm:pt modelId="{634BBC4D-A6BC-4BC2-9219-CAE8F3304BA5}" type="pres">
      <dgm:prSet presAssocID="{60BC5B11-CEA8-42C9-A8F5-FAFDBBEEE8DB}" presName="bigChev" presStyleLbl="node1" presStyleIdx="0" presStyleCnt="1" custScaleX="77197" custScaleY="87646" custLinFactNeighborY="6291"/>
      <dgm:spPr/>
    </dgm:pt>
    <dgm:pt modelId="{DBDD0A43-20D7-44E4-BB97-05F78199486C}" type="pres">
      <dgm:prSet presAssocID="{9E2ABE15-0F1E-4603-9FD2-F4237039C00B}" presName="parTrans" presStyleCnt="0"/>
      <dgm:spPr/>
    </dgm:pt>
    <dgm:pt modelId="{0F0504C6-3A99-41A4-A6B0-B7C0E48CC91E}" type="pres">
      <dgm:prSet presAssocID="{4076E2AA-AF66-410C-B8DC-C82430F05D58}" presName="node" presStyleLbl="alignAccFollowNode1" presStyleIdx="0" presStyleCnt="4" custLinFactNeighborY="7580">
        <dgm:presLayoutVars>
          <dgm:bulletEnabled val="1"/>
        </dgm:presLayoutVars>
      </dgm:prSet>
      <dgm:spPr/>
    </dgm:pt>
    <dgm:pt modelId="{1F73D42C-874B-4D85-BA83-C6AAFECFBA99}" type="pres">
      <dgm:prSet presAssocID="{13E82A8C-614C-46D3-9AF1-9E2D2D82D79A}" presName="sibTrans" presStyleCnt="0"/>
      <dgm:spPr/>
    </dgm:pt>
    <dgm:pt modelId="{56CDD498-E190-4C67-ACF0-D56D40694BB2}" type="pres">
      <dgm:prSet presAssocID="{B76FC6D9-14AE-452C-B646-96E064D75A53}" presName="node" presStyleLbl="alignAccFollowNode1" presStyleIdx="1" presStyleCnt="4" custLinFactNeighborY="7580">
        <dgm:presLayoutVars>
          <dgm:bulletEnabled val="1"/>
        </dgm:presLayoutVars>
      </dgm:prSet>
      <dgm:spPr/>
    </dgm:pt>
    <dgm:pt modelId="{7ACF1A2F-4522-4033-9325-7CCDFD510632}" type="pres">
      <dgm:prSet presAssocID="{2B95D383-43BC-4D71-A2E9-6F2F5EC8056A}" presName="sibTrans" presStyleCnt="0"/>
      <dgm:spPr/>
    </dgm:pt>
    <dgm:pt modelId="{DD2A9D5C-2A51-4B24-8989-4BEA76573737}" type="pres">
      <dgm:prSet presAssocID="{7DFF1D42-68F4-4762-B765-2E77759E9D0A}" presName="node" presStyleLbl="alignAccFollowNode1" presStyleIdx="2" presStyleCnt="4" custLinFactNeighborY="7580">
        <dgm:presLayoutVars>
          <dgm:bulletEnabled val="1"/>
        </dgm:presLayoutVars>
      </dgm:prSet>
      <dgm:spPr/>
    </dgm:pt>
    <dgm:pt modelId="{EC4DADF5-A412-4843-8D53-CE70C492521F}" type="pres">
      <dgm:prSet presAssocID="{43A81681-F2FD-4EAF-B7FB-1BE41163DBF2}" presName="sibTrans" presStyleCnt="0"/>
      <dgm:spPr/>
    </dgm:pt>
    <dgm:pt modelId="{1898D3EB-4789-4BA2-8C43-065153A2EF07}" type="pres">
      <dgm:prSet presAssocID="{5AB94DDC-70C3-4A9B-A474-6238FCA6071A}" presName="node" presStyleLbl="alignAccFollowNode1" presStyleIdx="3" presStyleCnt="4" custLinFactNeighborY="7580">
        <dgm:presLayoutVars>
          <dgm:bulletEnabled val="1"/>
        </dgm:presLayoutVars>
      </dgm:prSet>
      <dgm:spPr/>
    </dgm:pt>
  </dgm:ptLst>
  <dgm:cxnLst>
    <dgm:cxn modelId="{EEBBEA04-4273-40CE-8348-28368612713C}" srcId="{60BC5B11-CEA8-42C9-A8F5-FAFDBBEEE8DB}" destId="{B76FC6D9-14AE-452C-B646-96E064D75A53}" srcOrd="1" destOrd="0" parTransId="{8E86B6C3-1593-4E39-8E3E-BA931998E11A}" sibTransId="{2B95D383-43BC-4D71-A2E9-6F2F5EC8056A}"/>
    <dgm:cxn modelId="{D9CE7707-D9D9-46FF-A594-EEAB354C94C4}" type="presOf" srcId="{4076E2AA-AF66-410C-B8DC-C82430F05D58}" destId="{0F0504C6-3A99-41A4-A6B0-B7C0E48CC91E}" srcOrd="0" destOrd="0" presId="urn:microsoft.com/office/officeart/2005/8/layout/lProcess3"/>
    <dgm:cxn modelId="{0EDC7C0F-5044-4BE4-A33D-6484F2A6AB5F}" type="presOf" srcId="{5AB94DDC-70C3-4A9B-A474-6238FCA6071A}" destId="{1898D3EB-4789-4BA2-8C43-065153A2EF07}" srcOrd="0" destOrd="0" presId="urn:microsoft.com/office/officeart/2005/8/layout/lProcess3"/>
    <dgm:cxn modelId="{32169616-0B32-4155-B2A8-EEFA40E320AF}" srcId="{60BC5B11-CEA8-42C9-A8F5-FAFDBBEEE8DB}" destId="{7DFF1D42-68F4-4762-B765-2E77759E9D0A}" srcOrd="2" destOrd="0" parTransId="{F11E8ED0-F4F0-48BA-9AF9-A3CFC68D2716}" sibTransId="{43A81681-F2FD-4EAF-B7FB-1BE41163DBF2}"/>
    <dgm:cxn modelId="{0D9D142D-D891-415D-9814-7CEE9DB88992}" srcId="{D8CE1A6E-B5BB-468C-B6B9-2B76B06F310C}" destId="{60BC5B11-CEA8-42C9-A8F5-FAFDBBEEE8DB}" srcOrd="0" destOrd="0" parTransId="{D41C63C9-FEEF-4776-AD73-109EA2FFAACC}" sibTransId="{CD736519-B41D-4F58-8C24-D8D25E16498C}"/>
    <dgm:cxn modelId="{26720D31-6B57-48E0-B03C-898AD0750932}" type="presOf" srcId="{7DFF1D42-68F4-4762-B765-2E77759E9D0A}" destId="{DD2A9D5C-2A51-4B24-8989-4BEA76573737}" srcOrd="0" destOrd="0" presId="urn:microsoft.com/office/officeart/2005/8/layout/lProcess3"/>
    <dgm:cxn modelId="{7F126A36-301A-4176-B510-BC75E23F2AAC}" type="presOf" srcId="{D8CE1A6E-B5BB-468C-B6B9-2B76B06F310C}" destId="{A20861E2-8A11-46CE-B926-71507462A875}" srcOrd="0" destOrd="0" presId="urn:microsoft.com/office/officeart/2005/8/layout/lProcess3"/>
    <dgm:cxn modelId="{4C90073D-7835-4912-8BF1-EF0DA534D1E1}" srcId="{60BC5B11-CEA8-42C9-A8F5-FAFDBBEEE8DB}" destId="{5AB94DDC-70C3-4A9B-A474-6238FCA6071A}" srcOrd="3" destOrd="0" parTransId="{3044CC23-A0F1-4A9A-A83E-EEE1C35F8FBF}" sibTransId="{EF681E1B-8F84-47B3-889A-CE75AE5BB871}"/>
    <dgm:cxn modelId="{2B893F67-05DF-494D-BD4E-9E5906306E75}" srcId="{60BC5B11-CEA8-42C9-A8F5-FAFDBBEEE8DB}" destId="{4076E2AA-AF66-410C-B8DC-C82430F05D58}" srcOrd="0" destOrd="0" parTransId="{9E2ABE15-0F1E-4603-9FD2-F4237039C00B}" sibTransId="{13E82A8C-614C-46D3-9AF1-9E2D2D82D79A}"/>
    <dgm:cxn modelId="{A8FC7BA7-71A2-4598-97C0-FDB0B42EBB39}" type="presOf" srcId="{60BC5B11-CEA8-42C9-A8F5-FAFDBBEEE8DB}" destId="{634BBC4D-A6BC-4BC2-9219-CAE8F3304BA5}" srcOrd="0" destOrd="0" presId="urn:microsoft.com/office/officeart/2005/8/layout/lProcess3"/>
    <dgm:cxn modelId="{B18EB2D8-3B95-4A20-9859-BF8B18D623ED}" type="presOf" srcId="{B76FC6D9-14AE-452C-B646-96E064D75A53}" destId="{56CDD498-E190-4C67-ACF0-D56D40694BB2}" srcOrd="0" destOrd="0" presId="urn:microsoft.com/office/officeart/2005/8/layout/lProcess3"/>
    <dgm:cxn modelId="{689960F3-E57C-4185-9FBF-62FF30E73317}" type="presParOf" srcId="{A20861E2-8A11-46CE-B926-71507462A875}" destId="{3298921F-2E2B-4F33-B176-98751786548A}" srcOrd="0" destOrd="0" presId="urn:microsoft.com/office/officeart/2005/8/layout/lProcess3"/>
    <dgm:cxn modelId="{E7B9D49C-0C9A-41A8-B795-EC30891FBF4F}" type="presParOf" srcId="{3298921F-2E2B-4F33-B176-98751786548A}" destId="{634BBC4D-A6BC-4BC2-9219-CAE8F3304BA5}" srcOrd="0" destOrd="0" presId="urn:microsoft.com/office/officeart/2005/8/layout/lProcess3"/>
    <dgm:cxn modelId="{E2FD0B89-118C-4564-8B39-569C43BA3B66}" type="presParOf" srcId="{3298921F-2E2B-4F33-B176-98751786548A}" destId="{DBDD0A43-20D7-44E4-BB97-05F78199486C}" srcOrd="1" destOrd="0" presId="urn:microsoft.com/office/officeart/2005/8/layout/lProcess3"/>
    <dgm:cxn modelId="{20BC3876-BE99-4EC7-9E06-CDD682A6EFFA}" type="presParOf" srcId="{3298921F-2E2B-4F33-B176-98751786548A}" destId="{0F0504C6-3A99-41A4-A6B0-B7C0E48CC91E}" srcOrd="2" destOrd="0" presId="urn:microsoft.com/office/officeart/2005/8/layout/lProcess3"/>
    <dgm:cxn modelId="{F5C3B9BF-25DF-449E-8E09-900565306266}" type="presParOf" srcId="{3298921F-2E2B-4F33-B176-98751786548A}" destId="{1F73D42C-874B-4D85-BA83-C6AAFECFBA99}" srcOrd="3" destOrd="0" presId="urn:microsoft.com/office/officeart/2005/8/layout/lProcess3"/>
    <dgm:cxn modelId="{1A83DCF9-1B61-43D6-BD02-49B06B3A4688}" type="presParOf" srcId="{3298921F-2E2B-4F33-B176-98751786548A}" destId="{56CDD498-E190-4C67-ACF0-D56D40694BB2}" srcOrd="4" destOrd="0" presId="urn:microsoft.com/office/officeart/2005/8/layout/lProcess3"/>
    <dgm:cxn modelId="{74C0DA30-3CDF-4CB9-8EBA-13E66AC679C9}" type="presParOf" srcId="{3298921F-2E2B-4F33-B176-98751786548A}" destId="{7ACF1A2F-4522-4033-9325-7CCDFD510632}" srcOrd="5" destOrd="0" presId="urn:microsoft.com/office/officeart/2005/8/layout/lProcess3"/>
    <dgm:cxn modelId="{2D2C8A1D-7030-43D9-826A-C09F4A5403F7}" type="presParOf" srcId="{3298921F-2E2B-4F33-B176-98751786548A}" destId="{DD2A9D5C-2A51-4B24-8989-4BEA76573737}" srcOrd="6" destOrd="0" presId="urn:microsoft.com/office/officeart/2005/8/layout/lProcess3"/>
    <dgm:cxn modelId="{34D7153C-51F0-40F3-BE24-29A19C1AF679}" type="presParOf" srcId="{3298921F-2E2B-4F33-B176-98751786548A}" destId="{EC4DADF5-A412-4843-8D53-CE70C492521F}" srcOrd="7" destOrd="0" presId="urn:microsoft.com/office/officeart/2005/8/layout/lProcess3"/>
    <dgm:cxn modelId="{B9BEF243-B026-4A1F-BFFF-A5A8ADA33C11}" type="presParOf" srcId="{3298921F-2E2B-4F33-B176-98751786548A}" destId="{1898D3EB-4789-4BA2-8C43-065153A2EF07}" srcOrd="8" destOrd="0" presId="urn:microsoft.com/office/officeart/2005/8/layout/lProcess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CE1A6E-B5BB-468C-B6B9-2B76B06F310C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60BC5B11-CEA8-42C9-A8F5-FAFDBBEEE8DB}">
      <dgm:prSet phldrT="[Texte]" custT="1"/>
      <dgm:spPr>
        <a:xfrm>
          <a:off x="8086" y="554811"/>
          <a:ext cx="2494780" cy="1132984"/>
        </a:xfrm>
        <a:prstGeom prst="chevron">
          <a:avLst/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sz="16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Découverte du projet</a:t>
          </a:r>
        </a:p>
      </dgm:t>
    </dgm:pt>
    <dgm:pt modelId="{D41C63C9-FEEF-4776-AD73-109EA2FFAACC}" type="parTrans" cxnId="{0D9D142D-D891-415D-9814-7CEE9DB88992}">
      <dgm:prSet/>
      <dgm:spPr/>
      <dgm:t>
        <a:bodyPr/>
        <a:lstStyle/>
        <a:p>
          <a:endParaRPr lang="fr-FR"/>
        </a:p>
      </dgm:t>
    </dgm:pt>
    <dgm:pt modelId="{CD736519-B41D-4F58-8C24-D8D25E16498C}" type="sibTrans" cxnId="{0D9D142D-D891-415D-9814-7CEE9DB88992}">
      <dgm:prSet/>
      <dgm:spPr/>
      <dgm:t>
        <a:bodyPr/>
        <a:lstStyle/>
        <a:p>
          <a:endParaRPr lang="fr-FR"/>
        </a:p>
      </dgm:t>
    </dgm:pt>
    <dgm:pt modelId="{4076E2AA-AF66-410C-B8DC-C82430F05D58}">
      <dgm:prSet phldrT="[Texte]"/>
      <dgm:spPr>
        <a:xfrm>
          <a:off x="2082745" y="584840"/>
          <a:ext cx="2682316" cy="1072926"/>
        </a:xfrm>
        <a:prstGeom prst="chevron">
          <a:avLst/>
        </a:prstGeom>
        <a:solidFill>
          <a:srgbClr val="FFC000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Visites terrain</a:t>
          </a:r>
        </a:p>
      </dgm:t>
    </dgm:pt>
    <dgm:pt modelId="{9E2ABE15-0F1E-4603-9FD2-F4237039C00B}" type="parTrans" cxnId="{2B893F67-05DF-494D-BD4E-9E5906306E75}">
      <dgm:prSet/>
      <dgm:spPr/>
      <dgm:t>
        <a:bodyPr/>
        <a:lstStyle/>
        <a:p>
          <a:endParaRPr lang="fr-FR"/>
        </a:p>
      </dgm:t>
    </dgm:pt>
    <dgm:pt modelId="{13E82A8C-614C-46D3-9AF1-9E2D2D82D79A}" type="sibTrans" cxnId="{2B893F67-05DF-494D-BD4E-9E5906306E75}">
      <dgm:prSet/>
      <dgm:spPr/>
      <dgm:t>
        <a:bodyPr/>
        <a:lstStyle/>
        <a:p>
          <a:endParaRPr lang="fr-FR"/>
        </a:p>
      </dgm:t>
    </dgm:pt>
    <dgm:pt modelId="{B76FC6D9-14AE-452C-B646-96E064D75A53}">
      <dgm:prSet phldrT="[Texte]"/>
      <dgm:spPr>
        <a:xfrm>
          <a:off x="4389537" y="584840"/>
          <a:ext cx="2682316" cy="1072926"/>
        </a:xfrm>
        <a:prstGeom prst="chevron">
          <a:avLst/>
        </a:prstGeom>
        <a:solidFill>
          <a:srgbClr val="FFC000">
            <a:tint val="40000"/>
            <a:alpha val="90000"/>
            <a:hueOff val="3620642"/>
            <a:satOff val="-17082"/>
            <a:lumOff val="-617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3620642"/>
              <a:satOff val="-17082"/>
              <a:lumOff val="-617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Etude du site / état des lieux</a:t>
          </a:r>
        </a:p>
      </dgm:t>
    </dgm:pt>
    <dgm:pt modelId="{2B95D383-43BC-4D71-A2E9-6F2F5EC8056A}" type="sibTrans" cxnId="{EEBBEA04-4273-40CE-8348-28368612713C}">
      <dgm:prSet/>
      <dgm:spPr/>
      <dgm:t>
        <a:bodyPr/>
        <a:lstStyle/>
        <a:p>
          <a:endParaRPr lang="fr-FR"/>
        </a:p>
      </dgm:t>
    </dgm:pt>
    <dgm:pt modelId="{8E86B6C3-1593-4E39-8E3E-BA931998E11A}" type="parTrans" cxnId="{EEBBEA04-4273-40CE-8348-28368612713C}">
      <dgm:prSet/>
      <dgm:spPr/>
      <dgm:t>
        <a:bodyPr/>
        <a:lstStyle/>
        <a:p>
          <a:endParaRPr lang="fr-FR"/>
        </a:p>
      </dgm:t>
    </dgm:pt>
    <dgm:pt modelId="{7DFF1D42-68F4-4762-B765-2E77759E9D0A}">
      <dgm:prSet phldrT="[Texte]"/>
      <dgm:spPr>
        <a:xfrm>
          <a:off x="6696329" y="584840"/>
          <a:ext cx="2682316" cy="1072926"/>
        </a:xfrm>
        <a:prstGeom prst="chevron">
          <a:avLst/>
        </a:prstGeom>
        <a:solidFill>
          <a:srgbClr val="FFC000">
            <a:tint val="40000"/>
            <a:alpha val="90000"/>
            <a:hueOff val="7241284"/>
            <a:satOff val="-34163"/>
            <a:lumOff val="-1234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7241284"/>
              <a:satOff val="-34163"/>
              <a:lumOff val="-1234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Questionnements</a:t>
          </a:r>
        </a:p>
        <a:p>
          <a:pPr>
            <a:buNone/>
          </a:pP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Problématiques</a:t>
          </a:r>
        </a:p>
        <a:p>
          <a:pPr>
            <a:buNone/>
          </a:pP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Conseils des élèves</a:t>
          </a:r>
        </a:p>
      </dgm:t>
    </dgm:pt>
    <dgm:pt modelId="{F11E8ED0-F4F0-48BA-9AF9-A3CFC68D2716}" type="parTrans" cxnId="{32169616-0B32-4155-B2A8-EEFA40E320AF}">
      <dgm:prSet/>
      <dgm:spPr/>
      <dgm:t>
        <a:bodyPr/>
        <a:lstStyle/>
        <a:p>
          <a:endParaRPr lang="fr-FR"/>
        </a:p>
      </dgm:t>
    </dgm:pt>
    <dgm:pt modelId="{43A81681-F2FD-4EAF-B7FB-1BE41163DBF2}" type="sibTrans" cxnId="{32169616-0B32-4155-B2A8-EEFA40E320AF}">
      <dgm:prSet/>
      <dgm:spPr/>
      <dgm:t>
        <a:bodyPr/>
        <a:lstStyle/>
        <a:p>
          <a:endParaRPr lang="fr-FR"/>
        </a:p>
      </dgm:t>
    </dgm:pt>
    <dgm:pt modelId="{5AB94DDC-70C3-4A9B-A474-6238FCA6071A}">
      <dgm:prSet phldrT="[Texte]"/>
      <dgm:spPr>
        <a:xfrm>
          <a:off x="9003121" y="584840"/>
          <a:ext cx="2682316" cy="1072926"/>
        </a:xfrm>
        <a:prstGeom prst="chevron">
          <a:avLst/>
        </a:prstGeom>
        <a:solidFill>
          <a:srgbClr val="FFC000">
            <a:tint val="40000"/>
            <a:alpha val="90000"/>
            <a:hueOff val="10861925"/>
            <a:satOff val="-51245"/>
            <a:lumOff val="-1851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10861925"/>
              <a:satOff val="-51245"/>
              <a:lumOff val="-1851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F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Actions</a:t>
          </a:r>
        </a:p>
      </dgm:t>
    </dgm:pt>
    <dgm:pt modelId="{3044CC23-A0F1-4A9A-A83E-EEE1C35F8FBF}" type="parTrans" cxnId="{4C90073D-7835-4912-8BF1-EF0DA534D1E1}">
      <dgm:prSet/>
      <dgm:spPr/>
      <dgm:t>
        <a:bodyPr/>
        <a:lstStyle/>
        <a:p>
          <a:endParaRPr lang="fr-FR"/>
        </a:p>
      </dgm:t>
    </dgm:pt>
    <dgm:pt modelId="{EF681E1B-8F84-47B3-889A-CE75AE5BB871}" type="sibTrans" cxnId="{4C90073D-7835-4912-8BF1-EF0DA534D1E1}">
      <dgm:prSet/>
      <dgm:spPr/>
      <dgm:t>
        <a:bodyPr/>
        <a:lstStyle/>
        <a:p>
          <a:endParaRPr lang="fr-FR"/>
        </a:p>
      </dgm:t>
    </dgm:pt>
    <dgm:pt modelId="{A20861E2-8A11-46CE-B926-71507462A875}" type="pres">
      <dgm:prSet presAssocID="{D8CE1A6E-B5BB-468C-B6B9-2B76B06F310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298921F-2E2B-4F33-B176-98751786548A}" type="pres">
      <dgm:prSet presAssocID="{60BC5B11-CEA8-42C9-A8F5-FAFDBBEEE8DB}" presName="horFlow" presStyleCnt="0"/>
      <dgm:spPr/>
    </dgm:pt>
    <dgm:pt modelId="{634BBC4D-A6BC-4BC2-9219-CAE8F3304BA5}" type="pres">
      <dgm:prSet presAssocID="{60BC5B11-CEA8-42C9-A8F5-FAFDBBEEE8DB}" presName="bigChev" presStyleLbl="node1" presStyleIdx="0" presStyleCnt="1" custScaleX="77197" custScaleY="87646"/>
      <dgm:spPr/>
    </dgm:pt>
    <dgm:pt modelId="{DBDD0A43-20D7-44E4-BB97-05F78199486C}" type="pres">
      <dgm:prSet presAssocID="{9E2ABE15-0F1E-4603-9FD2-F4237039C00B}" presName="parTrans" presStyleCnt="0"/>
      <dgm:spPr/>
    </dgm:pt>
    <dgm:pt modelId="{0F0504C6-3A99-41A4-A6B0-B7C0E48CC91E}" type="pres">
      <dgm:prSet presAssocID="{4076E2AA-AF66-410C-B8DC-C82430F05D58}" presName="node" presStyleLbl="alignAccFollowNode1" presStyleIdx="0" presStyleCnt="4">
        <dgm:presLayoutVars>
          <dgm:bulletEnabled val="1"/>
        </dgm:presLayoutVars>
      </dgm:prSet>
      <dgm:spPr/>
    </dgm:pt>
    <dgm:pt modelId="{1F73D42C-874B-4D85-BA83-C6AAFECFBA99}" type="pres">
      <dgm:prSet presAssocID="{13E82A8C-614C-46D3-9AF1-9E2D2D82D79A}" presName="sibTrans" presStyleCnt="0"/>
      <dgm:spPr/>
    </dgm:pt>
    <dgm:pt modelId="{56CDD498-E190-4C67-ACF0-D56D40694BB2}" type="pres">
      <dgm:prSet presAssocID="{B76FC6D9-14AE-452C-B646-96E064D75A53}" presName="node" presStyleLbl="alignAccFollowNode1" presStyleIdx="1" presStyleCnt="4">
        <dgm:presLayoutVars>
          <dgm:bulletEnabled val="1"/>
        </dgm:presLayoutVars>
      </dgm:prSet>
      <dgm:spPr/>
    </dgm:pt>
    <dgm:pt modelId="{7ACF1A2F-4522-4033-9325-7CCDFD510632}" type="pres">
      <dgm:prSet presAssocID="{2B95D383-43BC-4D71-A2E9-6F2F5EC8056A}" presName="sibTrans" presStyleCnt="0"/>
      <dgm:spPr/>
    </dgm:pt>
    <dgm:pt modelId="{DD2A9D5C-2A51-4B24-8989-4BEA76573737}" type="pres">
      <dgm:prSet presAssocID="{7DFF1D42-68F4-4762-B765-2E77759E9D0A}" presName="node" presStyleLbl="alignAccFollowNode1" presStyleIdx="2" presStyleCnt="4">
        <dgm:presLayoutVars>
          <dgm:bulletEnabled val="1"/>
        </dgm:presLayoutVars>
      </dgm:prSet>
      <dgm:spPr/>
    </dgm:pt>
    <dgm:pt modelId="{EC4DADF5-A412-4843-8D53-CE70C492521F}" type="pres">
      <dgm:prSet presAssocID="{43A81681-F2FD-4EAF-B7FB-1BE41163DBF2}" presName="sibTrans" presStyleCnt="0"/>
      <dgm:spPr/>
    </dgm:pt>
    <dgm:pt modelId="{1898D3EB-4789-4BA2-8C43-065153A2EF07}" type="pres">
      <dgm:prSet presAssocID="{5AB94DDC-70C3-4A9B-A474-6238FCA6071A}" presName="node" presStyleLbl="alignAccFollowNode1" presStyleIdx="3" presStyleCnt="4">
        <dgm:presLayoutVars>
          <dgm:bulletEnabled val="1"/>
        </dgm:presLayoutVars>
      </dgm:prSet>
      <dgm:spPr/>
    </dgm:pt>
  </dgm:ptLst>
  <dgm:cxnLst>
    <dgm:cxn modelId="{EEBBEA04-4273-40CE-8348-28368612713C}" srcId="{60BC5B11-CEA8-42C9-A8F5-FAFDBBEEE8DB}" destId="{B76FC6D9-14AE-452C-B646-96E064D75A53}" srcOrd="1" destOrd="0" parTransId="{8E86B6C3-1593-4E39-8E3E-BA931998E11A}" sibTransId="{2B95D383-43BC-4D71-A2E9-6F2F5EC8056A}"/>
    <dgm:cxn modelId="{D9CE7707-D9D9-46FF-A594-EEAB354C94C4}" type="presOf" srcId="{4076E2AA-AF66-410C-B8DC-C82430F05D58}" destId="{0F0504C6-3A99-41A4-A6B0-B7C0E48CC91E}" srcOrd="0" destOrd="0" presId="urn:microsoft.com/office/officeart/2005/8/layout/lProcess3"/>
    <dgm:cxn modelId="{0EDC7C0F-5044-4BE4-A33D-6484F2A6AB5F}" type="presOf" srcId="{5AB94DDC-70C3-4A9B-A474-6238FCA6071A}" destId="{1898D3EB-4789-4BA2-8C43-065153A2EF07}" srcOrd="0" destOrd="0" presId="urn:microsoft.com/office/officeart/2005/8/layout/lProcess3"/>
    <dgm:cxn modelId="{32169616-0B32-4155-B2A8-EEFA40E320AF}" srcId="{60BC5B11-CEA8-42C9-A8F5-FAFDBBEEE8DB}" destId="{7DFF1D42-68F4-4762-B765-2E77759E9D0A}" srcOrd="2" destOrd="0" parTransId="{F11E8ED0-F4F0-48BA-9AF9-A3CFC68D2716}" sibTransId="{43A81681-F2FD-4EAF-B7FB-1BE41163DBF2}"/>
    <dgm:cxn modelId="{0D9D142D-D891-415D-9814-7CEE9DB88992}" srcId="{D8CE1A6E-B5BB-468C-B6B9-2B76B06F310C}" destId="{60BC5B11-CEA8-42C9-A8F5-FAFDBBEEE8DB}" srcOrd="0" destOrd="0" parTransId="{D41C63C9-FEEF-4776-AD73-109EA2FFAACC}" sibTransId="{CD736519-B41D-4F58-8C24-D8D25E16498C}"/>
    <dgm:cxn modelId="{26720D31-6B57-48E0-B03C-898AD0750932}" type="presOf" srcId="{7DFF1D42-68F4-4762-B765-2E77759E9D0A}" destId="{DD2A9D5C-2A51-4B24-8989-4BEA76573737}" srcOrd="0" destOrd="0" presId="urn:microsoft.com/office/officeart/2005/8/layout/lProcess3"/>
    <dgm:cxn modelId="{7F126A36-301A-4176-B510-BC75E23F2AAC}" type="presOf" srcId="{D8CE1A6E-B5BB-468C-B6B9-2B76B06F310C}" destId="{A20861E2-8A11-46CE-B926-71507462A875}" srcOrd="0" destOrd="0" presId="urn:microsoft.com/office/officeart/2005/8/layout/lProcess3"/>
    <dgm:cxn modelId="{4C90073D-7835-4912-8BF1-EF0DA534D1E1}" srcId="{60BC5B11-CEA8-42C9-A8F5-FAFDBBEEE8DB}" destId="{5AB94DDC-70C3-4A9B-A474-6238FCA6071A}" srcOrd="3" destOrd="0" parTransId="{3044CC23-A0F1-4A9A-A83E-EEE1C35F8FBF}" sibTransId="{EF681E1B-8F84-47B3-889A-CE75AE5BB871}"/>
    <dgm:cxn modelId="{2B893F67-05DF-494D-BD4E-9E5906306E75}" srcId="{60BC5B11-CEA8-42C9-A8F5-FAFDBBEEE8DB}" destId="{4076E2AA-AF66-410C-B8DC-C82430F05D58}" srcOrd="0" destOrd="0" parTransId="{9E2ABE15-0F1E-4603-9FD2-F4237039C00B}" sibTransId="{13E82A8C-614C-46D3-9AF1-9E2D2D82D79A}"/>
    <dgm:cxn modelId="{A8FC7BA7-71A2-4598-97C0-FDB0B42EBB39}" type="presOf" srcId="{60BC5B11-CEA8-42C9-A8F5-FAFDBBEEE8DB}" destId="{634BBC4D-A6BC-4BC2-9219-CAE8F3304BA5}" srcOrd="0" destOrd="0" presId="urn:microsoft.com/office/officeart/2005/8/layout/lProcess3"/>
    <dgm:cxn modelId="{B18EB2D8-3B95-4A20-9859-BF8B18D623ED}" type="presOf" srcId="{B76FC6D9-14AE-452C-B646-96E064D75A53}" destId="{56CDD498-E190-4C67-ACF0-D56D40694BB2}" srcOrd="0" destOrd="0" presId="urn:microsoft.com/office/officeart/2005/8/layout/lProcess3"/>
    <dgm:cxn modelId="{689960F3-E57C-4185-9FBF-62FF30E73317}" type="presParOf" srcId="{A20861E2-8A11-46CE-B926-71507462A875}" destId="{3298921F-2E2B-4F33-B176-98751786548A}" srcOrd="0" destOrd="0" presId="urn:microsoft.com/office/officeart/2005/8/layout/lProcess3"/>
    <dgm:cxn modelId="{E7B9D49C-0C9A-41A8-B795-EC30891FBF4F}" type="presParOf" srcId="{3298921F-2E2B-4F33-B176-98751786548A}" destId="{634BBC4D-A6BC-4BC2-9219-CAE8F3304BA5}" srcOrd="0" destOrd="0" presId="urn:microsoft.com/office/officeart/2005/8/layout/lProcess3"/>
    <dgm:cxn modelId="{E2FD0B89-118C-4564-8B39-569C43BA3B66}" type="presParOf" srcId="{3298921F-2E2B-4F33-B176-98751786548A}" destId="{DBDD0A43-20D7-44E4-BB97-05F78199486C}" srcOrd="1" destOrd="0" presId="urn:microsoft.com/office/officeart/2005/8/layout/lProcess3"/>
    <dgm:cxn modelId="{20BC3876-BE99-4EC7-9E06-CDD682A6EFFA}" type="presParOf" srcId="{3298921F-2E2B-4F33-B176-98751786548A}" destId="{0F0504C6-3A99-41A4-A6B0-B7C0E48CC91E}" srcOrd="2" destOrd="0" presId="urn:microsoft.com/office/officeart/2005/8/layout/lProcess3"/>
    <dgm:cxn modelId="{F5C3B9BF-25DF-449E-8E09-900565306266}" type="presParOf" srcId="{3298921F-2E2B-4F33-B176-98751786548A}" destId="{1F73D42C-874B-4D85-BA83-C6AAFECFBA99}" srcOrd="3" destOrd="0" presId="urn:microsoft.com/office/officeart/2005/8/layout/lProcess3"/>
    <dgm:cxn modelId="{1A83DCF9-1B61-43D6-BD02-49B06B3A4688}" type="presParOf" srcId="{3298921F-2E2B-4F33-B176-98751786548A}" destId="{56CDD498-E190-4C67-ACF0-D56D40694BB2}" srcOrd="4" destOrd="0" presId="urn:microsoft.com/office/officeart/2005/8/layout/lProcess3"/>
    <dgm:cxn modelId="{74C0DA30-3CDF-4CB9-8EBA-13E66AC679C9}" type="presParOf" srcId="{3298921F-2E2B-4F33-B176-98751786548A}" destId="{7ACF1A2F-4522-4033-9325-7CCDFD510632}" srcOrd="5" destOrd="0" presId="urn:microsoft.com/office/officeart/2005/8/layout/lProcess3"/>
    <dgm:cxn modelId="{2D2C8A1D-7030-43D9-826A-C09F4A5403F7}" type="presParOf" srcId="{3298921F-2E2B-4F33-B176-98751786548A}" destId="{DD2A9D5C-2A51-4B24-8989-4BEA76573737}" srcOrd="6" destOrd="0" presId="urn:microsoft.com/office/officeart/2005/8/layout/lProcess3"/>
    <dgm:cxn modelId="{34D7153C-51F0-40F3-BE24-29A19C1AF679}" type="presParOf" srcId="{3298921F-2E2B-4F33-B176-98751786548A}" destId="{EC4DADF5-A412-4843-8D53-CE70C492521F}" srcOrd="7" destOrd="0" presId="urn:microsoft.com/office/officeart/2005/8/layout/lProcess3"/>
    <dgm:cxn modelId="{B9BEF243-B026-4A1F-BFFF-A5A8ADA33C11}" type="presParOf" srcId="{3298921F-2E2B-4F33-B176-98751786548A}" destId="{1898D3EB-4789-4BA2-8C43-065153A2EF07}" srcOrd="8" destOrd="0" presId="urn:microsoft.com/office/officeart/2005/8/layout/lProcess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BBC4D-A6BC-4BC2-9219-CAE8F3304BA5}">
      <dsp:nvSpPr>
        <dsp:cNvPr id="0" name=""/>
        <dsp:cNvSpPr/>
      </dsp:nvSpPr>
      <dsp:spPr>
        <a:xfrm>
          <a:off x="8086" y="2224163"/>
          <a:ext cx="2494780" cy="1132984"/>
        </a:xfrm>
        <a:prstGeom prst="chevron">
          <a:avLst/>
        </a:prstGeom>
        <a:solidFill>
          <a:srgbClr val="50A2C7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ysClr val="window" lastClr="FFFFFF"/>
              </a:solidFill>
              <a:latin typeface="Marianne" panose="02000000000000000000" pitchFamily="50" charset="0"/>
              <a:ea typeface="+mn-ea"/>
              <a:cs typeface="+mn-cs"/>
            </a:rPr>
            <a:t>Découverte du projet</a:t>
          </a:r>
        </a:p>
      </dsp:txBody>
      <dsp:txXfrm>
        <a:off x="574578" y="2224163"/>
        <a:ext cx="1361796" cy="1132984"/>
      </dsp:txXfrm>
    </dsp:sp>
    <dsp:sp modelId="{0F0504C6-3A99-41A4-A6B0-B7C0E48CC91E}">
      <dsp:nvSpPr>
        <dsp:cNvPr id="0" name=""/>
        <dsp:cNvSpPr/>
      </dsp:nvSpPr>
      <dsp:spPr>
        <a:xfrm>
          <a:off x="2082745" y="2254198"/>
          <a:ext cx="2682316" cy="1072926"/>
        </a:xfrm>
        <a:prstGeom prst="chevron">
          <a:avLst/>
        </a:prstGeom>
        <a:solidFill>
          <a:srgbClr val="50A2C7"/>
        </a:solidFill>
        <a:ln w="12700" cap="flat" cmpd="sng" algn="ctr">
          <a:solidFill>
            <a:srgbClr val="FFC0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ysClr val="window" lastClr="FFFFFF"/>
              </a:solidFill>
              <a:latin typeface="Marianne" panose="02000000000000000000" pitchFamily="50" charset="0"/>
              <a:ea typeface="+mn-ea"/>
              <a:cs typeface="+mn-cs"/>
            </a:rPr>
            <a:t>Visites terrain</a:t>
          </a:r>
        </a:p>
      </dsp:txBody>
      <dsp:txXfrm>
        <a:off x="2619208" y="2254198"/>
        <a:ext cx="1609390" cy="1072926"/>
      </dsp:txXfrm>
    </dsp:sp>
    <dsp:sp modelId="{56CDD498-E190-4C67-ACF0-D56D40694BB2}">
      <dsp:nvSpPr>
        <dsp:cNvPr id="0" name=""/>
        <dsp:cNvSpPr/>
      </dsp:nvSpPr>
      <dsp:spPr>
        <a:xfrm>
          <a:off x="4389537" y="2254198"/>
          <a:ext cx="2682316" cy="1072926"/>
        </a:xfrm>
        <a:prstGeom prst="chevron">
          <a:avLst/>
        </a:prstGeom>
        <a:solidFill>
          <a:srgbClr val="50A2C7"/>
        </a:solidFill>
        <a:ln w="12700" cap="flat" cmpd="sng" algn="ctr">
          <a:solidFill>
            <a:srgbClr val="FFC000">
              <a:tint val="40000"/>
              <a:alpha val="90000"/>
              <a:hueOff val="3620642"/>
              <a:satOff val="-17082"/>
              <a:lumOff val="-61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ysClr val="window" lastClr="FFFFFF"/>
              </a:solidFill>
              <a:latin typeface="Marianne" panose="02000000000000000000" pitchFamily="50" charset="0"/>
              <a:ea typeface="+mn-ea"/>
              <a:cs typeface="+mn-cs"/>
            </a:rPr>
            <a:t>Etat des lieux</a:t>
          </a:r>
        </a:p>
      </dsp:txBody>
      <dsp:txXfrm>
        <a:off x="4926000" y="2254198"/>
        <a:ext cx="1609390" cy="1072926"/>
      </dsp:txXfrm>
    </dsp:sp>
    <dsp:sp modelId="{DD2A9D5C-2A51-4B24-8989-4BEA76573737}">
      <dsp:nvSpPr>
        <dsp:cNvPr id="0" name=""/>
        <dsp:cNvSpPr/>
      </dsp:nvSpPr>
      <dsp:spPr>
        <a:xfrm>
          <a:off x="6696329" y="2254198"/>
          <a:ext cx="2682316" cy="1072926"/>
        </a:xfrm>
        <a:prstGeom prst="chevron">
          <a:avLst/>
        </a:prstGeom>
        <a:solidFill>
          <a:srgbClr val="50A2C7"/>
        </a:solidFill>
        <a:ln w="12700" cap="flat" cmpd="sng" algn="ctr">
          <a:solidFill>
            <a:srgbClr val="FFC000">
              <a:tint val="40000"/>
              <a:alpha val="90000"/>
              <a:hueOff val="7241284"/>
              <a:satOff val="-34163"/>
              <a:lumOff val="-1234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ysClr val="window" lastClr="FFFFFF"/>
              </a:solidFill>
              <a:latin typeface="Marianne" panose="02000000000000000000" pitchFamily="50" charset="0"/>
              <a:ea typeface="+mn-ea"/>
              <a:cs typeface="+mn-cs"/>
            </a:rPr>
            <a:t>Questionnements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ysClr val="window" lastClr="FFFFFF"/>
              </a:solidFill>
              <a:latin typeface="Marianne" panose="02000000000000000000" pitchFamily="50" charset="0"/>
              <a:ea typeface="+mn-ea"/>
              <a:cs typeface="+mn-cs"/>
            </a:rPr>
            <a:t>Problématiques</a:t>
          </a:r>
        </a:p>
      </dsp:txBody>
      <dsp:txXfrm>
        <a:off x="7232792" y="2254198"/>
        <a:ext cx="1609390" cy="1072926"/>
      </dsp:txXfrm>
    </dsp:sp>
    <dsp:sp modelId="{1898D3EB-4789-4BA2-8C43-065153A2EF07}">
      <dsp:nvSpPr>
        <dsp:cNvPr id="0" name=""/>
        <dsp:cNvSpPr/>
      </dsp:nvSpPr>
      <dsp:spPr>
        <a:xfrm>
          <a:off x="9003121" y="2254198"/>
          <a:ext cx="2682316" cy="1072926"/>
        </a:xfrm>
        <a:prstGeom prst="chevron">
          <a:avLst/>
        </a:prstGeom>
        <a:solidFill>
          <a:srgbClr val="50A2C7"/>
        </a:solidFill>
        <a:ln w="12700" cap="flat" cmpd="sng" algn="ctr">
          <a:solidFill>
            <a:srgbClr val="FFC000">
              <a:tint val="40000"/>
              <a:alpha val="90000"/>
              <a:hueOff val="10861925"/>
              <a:satOff val="-51245"/>
              <a:lumOff val="-1851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ysClr val="window" lastClr="FFFFFF"/>
              </a:solidFill>
              <a:latin typeface="Marianne" panose="02000000000000000000" pitchFamily="50" charset="0"/>
              <a:ea typeface="+mn-ea"/>
              <a:cs typeface="+mn-cs"/>
            </a:rPr>
            <a:t>Actions</a:t>
          </a:r>
        </a:p>
      </dsp:txBody>
      <dsp:txXfrm>
        <a:off x="9539584" y="2254198"/>
        <a:ext cx="1609390" cy="1072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BBC4D-A6BC-4BC2-9219-CAE8F3304BA5}">
      <dsp:nvSpPr>
        <dsp:cNvPr id="0" name=""/>
        <dsp:cNvSpPr/>
      </dsp:nvSpPr>
      <dsp:spPr>
        <a:xfrm>
          <a:off x="8086" y="554811"/>
          <a:ext cx="2494780" cy="1132984"/>
        </a:xfrm>
        <a:prstGeom prst="chevron">
          <a:avLst/>
        </a:prstGeom>
        <a:solidFill>
          <a:srgbClr val="FFC000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Découverte du projet</a:t>
          </a:r>
        </a:p>
      </dsp:txBody>
      <dsp:txXfrm>
        <a:off x="574578" y="554811"/>
        <a:ext cx="1361796" cy="1132984"/>
      </dsp:txXfrm>
    </dsp:sp>
    <dsp:sp modelId="{0F0504C6-3A99-41A4-A6B0-B7C0E48CC91E}">
      <dsp:nvSpPr>
        <dsp:cNvPr id="0" name=""/>
        <dsp:cNvSpPr/>
      </dsp:nvSpPr>
      <dsp:spPr>
        <a:xfrm>
          <a:off x="2082745" y="584840"/>
          <a:ext cx="2682316" cy="1072926"/>
        </a:xfrm>
        <a:prstGeom prst="chevron">
          <a:avLst/>
        </a:prstGeom>
        <a:solidFill>
          <a:srgbClr val="FFC000">
            <a:tint val="40000"/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Visites terrain</a:t>
          </a:r>
        </a:p>
      </dsp:txBody>
      <dsp:txXfrm>
        <a:off x="2619208" y="584840"/>
        <a:ext cx="1609390" cy="1072926"/>
      </dsp:txXfrm>
    </dsp:sp>
    <dsp:sp modelId="{56CDD498-E190-4C67-ACF0-D56D40694BB2}">
      <dsp:nvSpPr>
        <dsp:cNvPr id="0" name=""/>
        <dsp:cNvSpPr/>
      </dsp:nvSpPr>
      <dsp:spPr>
        <a:xfrm>
          <a:off x="4389537" y="584840"/>
          <a:ext cx="2682316" cy="1072926"/>
        </a:xfrm>
        <a:prstGeom prst="chevron">
          <a:avLst/>
        </a:prstGeom>
        <a:solidFill>
          <a:srgbClr val="FFC000">
            <a:tint val="40000"/>
            <a:alpha val="90000"/>
            <a:hueOff val="3620642"/>
            <a:satOff val="-17082"/>
            <a:lumOff val="-617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3620642"/>
              <a:satOff val="-17082"/>
              <a:lumOff val="-61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Etude du site / état des lieux</a:t>
          </a:r>
        </a:p>
      </dsp:txBody>
      <dsp:txXfrm>
        <a:off x="4926000" y="584840"/>
        <a:ext cx="1609390" cy="1072926"/>
      </dsp:txXfrm>
    </dsp:sp>
    <dsp:sp modelId="{DD2A9D5C-2A51-4B24-8989-4BEA76573737}">
      <dsp:nvSpPr>
        <dsp:cNvPr id="0" name=""/>
        <dsp:cNvSpPr/>
      </dsp:nvSpPr>
      <dsp:spPr>
        <a:xfrm>
          <a:off x="6696329" y="584840"/>
          <a:ext cx="2682316" cy="1072926"/>
        </a:xfrm>
        <a:prstGeom prst="chevron">
          <a:avLst/>
        </a:prstGeom>
        <a:solidFill>
          <a:srgbClr val="FFC000">
            <a:tint val="40000"/>
            <a:alpha val="90000"/>
            <a:hueOff val="7241284"/>
            <a:satOff val="-34163"/>
            <a:lumOff val="-1234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7241284"/>
              <a:satOff val="-34163"/>
              <a:lumOff val="-1234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Questionnements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Problématiques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Conseils des élèves</a:t>
          </a:r>
        </a:p>
      </dsp:txBody>
      <dsp:txXfrm>
        <a:off x="7232792" y="584840"/>
        <a:ext cx="1609390" cy="1072926"/>
      </dsp:txXfrm>
    </dsp:sp>
    <dsp:sp modelId="{1898D3EB-4789-4BA2-8C43-065153A2EF07}">
      <dsp:nvSpPr>
        <dsp:cNvPr id="0" name=""/>
        <dsp:cNvSpPr/>
      </dsp:nvSpPr>
      <dsp:spPr>
        <a:xfrm>
          <a:off x="9003121" y="584840"/>
          <a:ext cx="2682316" cy="1072926"/>
        </a:xfrm>
        <a:prstGeom prst="chevron">
          <a:avLst/>
        </a:prstGeom>
        <a:solidFill>
          <a:srgbClr val="FFC000">
            <a:tint val="40000"/>
            <a:alpha val="90000"/>
            <a:hueOff val="10861925"/>
            <a:satOff val="-51245"/>
            <a:lumOff val="-1851"/>
            <a:alphaOff val="0"/>
          </a:srgbClr>
        </a:solidFill>
        <a:ln w="12700" cap="flat" cmpd="sng" algn="ctr">
          <a:solidFill>
            <a:srgbClr val="FFC000">
              <a:tint val="40000"/>
              <a:alpha val="90000"/>
              <a:hueOff val="10861925"/>
              <a:satOff val="-51245"/>
              <a:lumOff val="-1851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Actions</a:t>
          </a:r>
        </a:p>
      </dsp:txBody>
      <dsp:txXfrm>
        <a:off x="9539584" y="584840"/>
        <a:ext cx="1609390" cy="1072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B33831B-15B3-425A-801E-EB2DDF4BD3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4741" tIns="47370" rIns="94741" bIns="47370" rtlCol="0"/>
          <a:lstStyle>
            <a:lvl1pPr algn="l" defTabSz="104442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BFA7C0-374D-425B-95A9-9D2EA9AC2E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1"/>
          </a:xfrm>
          <a:prstGeom prst="rect">
            <a:avLst/>
          </a:prstGeom>
        </p:spPr>
        <p:txBody>
          <a:bodyPr vert="horz" wrap="square" lIns="94741" tIns="47370" rIns="94741" bIns="4737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A998566-80F7-41E1-83B5-D98A0180CDA5}" type="datetimeFigureOut">
              <a:rPr lang="fr-FR"/>
              <a:pPr>
                <a:defRPr/>
              </a:pPr>
              <a:t>27/03/2026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0E6C09-F0A2-4365-8AB3-CD5327054E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4741" tIns="47370" rIns="94741" bIns="47370" rtlCol="0" anchor="b"/>
          <a:lstStyle>
            <a:lvl1pPr algn="l" defTabSz="104442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11D2BD-B22B-4B32-B08C-2500270AAE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1"/>
          </a:xfrm>
          <a:prstGeom prst="rect">
            <a:avLst/>
          </a:prstGeom>
        </p:spPr>
        <p:txBody>
          <a:bodyPr vert="horz" wrap="square" lIns="94741" tIns="47370" rIns="94741" bIns="473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A056F2-65C4-48B4-821B-00A318605D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704746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9D8BF3D0-63F1-4BFA-A029-529D647074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4741" tIns="47370" rIns="94741" bIns="4737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FAB20ED9-2E39-4568-9ED9-1B2BFB255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931" y="4861441"/>
            <a:ext cx="5679440" cy="4605576"/>
          </a:xfrm>
          <a:prstGeom prst="rect">
            <a:avLst/>
          </a:prstGeom>
        </p:spPr>
        <p:txBody>
          <a:bodyPr vert="horz" wrap="square" lIns="94741" tIns="47370" rIns="94741" bIns="473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091703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Coopération : dispersion des graines</a:t>
            </a:r>
          </a:p>
          <a:p>
            <a:r>
              <a:rPr lang="fr-FR" dirty="0"/>
              <a:t>Prédation : chaine alimentaire</a:t>
            </a:r>
          </a:p>
        </p:txBody>
      </p:sp>
    </p:spTree>
    <p:extLst>
      <p:ext uri="{BB962C8B-B14F-4D97-AF65-F5344CB8AC3E}">
        <p14:creationId xmlns:p14="http://schemas.microsoft.com/office/powerpoint/2010/main" val="2609805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0288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 lIns="94741" tIns="47370" rIns="94741" bIns="47370"/>
          <a:lstStyle/>
          <a:p>
            <a:pPr>
              <a:defRPr/>
            </a:pPr>
            <a:fld id="{EBCD3D92-A1CF-E279-21F3-95B67CF1DD35}" type="slidenum">
              <a:r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8848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 lIns="94741" tIns="47370" rIns="94741" bIns="47370"/>
          <a:lstStyle/>
          <a:p>
            <a:pPr>
              <a:defRPr/>
            </a:pPr>
            <a:fld id="{62696C25-09C7-9921-F074-DE61C76F8563}" type="slidenum">
              <a:rPr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4238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 lIns="94741" tIns="47370" rIns="94741" bIns="47370"/>
          <a:lstStyle/>
          <a:p>
            <a:pPr>
              <a:defRPr/>
            </a:pPr>
            <a:fld id="{DF61DD6C-16DC-4385-7CB4-1DEB2FDD0F4E}" type="slidenum">
              <a:rPr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493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01C4A0-EE95-5E67-CF07-7AD77C0289B3}" type="slidenum">
              <a:rPr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18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130B0C7-7C29-48C4-89DA-AED5DB05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3950" y="7215188"/>
            <a:ext cx="609696" cy="30956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C2E984DB-8E26-4E68-9CB1-9AC00B4BAFEF}" type="slidenum">
              <a:rPr lang="fr-FR" altLang="fr-FR" sz="1200" smtClean="0">
                <a:solidFill>
                  <a:schemeClr val="bg1"/>
                </a:solidFill>
                <a:cs typeface="Arial" panose="020B06040202020202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3977" name="Espace réservé du titre 1"/>
          <p:cNvSpPr>
            <a:spLocks noGrp="1"/>
          </p:cNvSpPr>
          <p:nvPr>
            <p:ph type="ctrTitle"/>
          </p:nvPr>
        </p:nvSpPr>
        <p:spPr>
          <a:xfrm>
            <a:off x="1156808" y="2444973"/>
            <a:ext cx="12094420" cy="1263650"/>
          </a:xfrm>
          <a:prstGeom prst="rect">
            <a:avLst/>
          </a:prstGeom>
        </p:spPr>
        <p:txBody>
          <a:bodyPr/>
          <a:lstStyle>
            <a:lvl1pPr algn="l">
              <a:defRPr sz="4000" baseline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B520DCA-C760-4977-9434-20527C75F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59" y="3431392"/>
            <a:ext cx="9026095" cy="4135134"/>
          </a:xfrm>
          <a:prstGeom prst="rect">
            <a:avLst/>
          </a:prstGeom>
          <a:noFill/>
          <a:effectLst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AB3CA3C-FE40-4442-9AD2-0751509D09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242" y="106184"/>
            <a:ext cx="1901961" cy="177089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4C6F76-7769-41FF-8152-7C4D7E2E76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46" y="140944"/>
            <a:ext cx="2400645" cy="16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5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120916C-D81D-43F3-9BDF-C01E5D5A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8"/>
            <a:ext cx="3023076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DC348E-AFDF-4BF2-8689-1516CE3C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8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C011ED-FE54-4424-943D-D0F95B38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8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043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A76D2F-D465-4E4F-A962-D9DBC992B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0" y="504830"/>
            <a:ext cx="4335616" cy="17637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F609C4-F236-4428-911E-D16860C2D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902" y="1089025"/>
            <a:ext cx="6804038" cy="53736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985E54-0384-48FD-AD4C-6B4C080CD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130" y="2268538"/>
            <a:ext cx="4335616" cy="4202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2" indent="0">
              <a:buNone/>
              <a:defRPr sz="1200"/>
            </a:lvl3pPr>
            <a:lvl4pPr marL="1371589" indent="0">
              <a:buNone/>
              <a:defRPr sz="1000"/>
            </a:lvl4pPr>
            <a:lvl5pPr marL="1828785" indent="0">
              <a:buNone/>
              <a:defRPr sz="1000"/>
            </a:lvl5pPr>
            <a:lvl6pPr marL="2285981" indent="0">
              <a:buNone/>
              <a:defRPr sz="1000"/>
            </a:lvl6pPr>
            <a:lvl7pPr marL="2743177" indent="0">
              <a:buNone/>
              <a:defRPr sz="1000"/>
            </a:lvl7pPr>
            <a:lvl8pPr marL="3200373" indent="0">
              <a:buNone/>
              <a:defRPr sz="1000"/>
            </a:lvl8pPr>
            <a:lvl9pPr marL="365757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75EA8F-7C0C-4E71-94ED-9C3DEDC8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8"/>
            <a:ext cx="3023076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33F2C4-5F44-4E29-B02A-E1B3FEF0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8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436938-85FB-479F-BEA0-8FF95F72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8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867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BC9D8B-D7C2-4A93-9AB5-ED6D6D51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0" y="504830"/>
            <a:ext cx="4335616" cy="17637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0EA0035-C989-465F-9136-78A7098A2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902" y="1089025"/>
            <a:ext cx="6804038" cy="5373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2" indent="0">
              <a:buNone/>
              <a:defRPr sz="2400"/>
            </a:lvl3pPr>
            <a:lvl4pPr marL="1371589" indent="0">
              <a:buNone/>
              <a:defRPr sz="2000"/>
            </a:lvl4pPr>
            <a:lvl5pPr marL="1828785" indent="0">
              <a:buNone/>
              <a:defRPr sz="2000"/>
            </a:lvl5pPr>
            <a:lvl6pPr marL="2285981" indent="0">
              <a:buNone/>
              <a:defRPr sz="2000"/>
            </a:lvl6pPr>
            <a:lvl7pPr marL="2743177" indent="0">
              <a:buNone/>
              <a:defRPr sz="2000"/>
            </a:lvl7pPr>
            <a:lvl8pPr marL="3200373" indent="0">
              <a:buNone/>
              <a:defRPr sz="2000"/>
            </a:lvl8pPr>
            <a:lvl9pPr marL="365757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C3C6E5-B58C-42C1-BC1E-78619D2A9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130" y="2268538"/>
            <a:ext cx="4335616" cy="4202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2" indent="0">
              <a:buNone/>
              <a:defRPr sz="1200"/>
            </a:lvl3pPr>
            <a:lvl4pPr marL="1371589" indent="0">
              <a:buNone/>
              <a:defRPr sz="1000"/>
            </a:lvl4pPr>
            <a:lvl5pPr marL="1828785" indent="0">
              <a:buNone/>
              <a:defRPr sz="1000"/>
            </a:lvl5pPr>
            <a:lvl6pPr marL="2285981" indent="0">
              <a:buNone/>
              <a:defRPr sz="1000"/>
            </a:lvl6pPr>
            <a:lvl7pPr marL="2743177" indent="0">
              <a:buNone/>
              <a:defRPr sz="1000"/>
            </a:lvl7pPr>
            <a:lvl8pPr marL="3200373" indent="0">
              <a:buNone/>
              <a:defRPr sz="1000"/>
            </a:lvl8pPr>
            <a:lvl9pPr marL="365757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E746417-1BD6-4654-9A54-4CDF6E07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8"/>
            <a:ext cx="3023076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49059F-1B93-40D0-ACC4-785A14E8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8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8C4973-939E-4829-B7DE-F91F2491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8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722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306683-FC0A-455B-80C8-336F1BA17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0" y="403225"/>
            <a:ext cx="11592692" cy="14605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F163D42-F730-4BF7-AC65-18DCE614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5130" y="2012955"/>
            <a:ext cx="11592692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8CD8A4-C0AC-4532-8970-576823D5D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8"/>
            <a:ext cx="3023076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BF6B3-E6BD-4CA7-8057-C39766680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8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9C17BF-EE87-4731-A36C-3726856B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8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00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100F89A-BF38-4A92-87AC-D04B2224F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19648" y="403225"/>
            <a:ext cx="2898174" cy="6407150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83C717A-7F72-458D-9D95-76C1FE86A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5130" y="403225"/>
            <a:ext cx="8491286" cy="64071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2DF9AB-68C0-4A9F-91CE-73AB4DC29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8"/>
            <a:ext cx="3023076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AD372D-FC21-4073-8AF5-19E83A11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8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7C751-E0D4-42F4-91BB-E60ACAAF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8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022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>
            <a:extLst>
              <a:ext uri="{FF2B5EF4-FFF2-40B4-BE49-F238E27FC236}">
                <a16:creationId xmlns:a16="http://schemas.microsoft.com/office/drawing/2014/main" id="{B0EFB66A-677E-4387-846A-AD74569A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900" y="2649539"/>
            <a:ext cx="10800934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7">
            <a:extLst>
              <a:ext uri="{FF2B5EF4-FFF2-40B4-BE49-F238E27FC236}">
                <a16:creationId xmlns:a16="http://schemas.microsoft.com/office/drawing/2014/main" id="{EB123C39-9908-460B-9F9D-33529AA91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31462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E53C037-7CD6-4873-91E7-105A4C6EB3FB}"/>
              </a:ext>
            </a:extLst>
          </p:cNvPr>
          <p:cNvSpPr txBox="1"/>
          <p:nvPr/>
        </p:nvSpPr>
        <p:spPr>
          <a:xfrm>
            <a:off x="7773625" y="7269164"/>
            <a:ext cx="4966482" cy="173037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sz="1000" dirty="0">
                <a:solidFill>
                  <a:schemeClr val="bg1"/>
                </a:solidFill>
                <a:cs typeface="Arial" charset="0"/>
              </a:rPr>
              <a:t>Office français de la biodiversité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30B0C7-7C29-48C4-89DA-AED5DB05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3950" y="7215188"/>
            <a:ext cx="609696" cy="30956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C2E984DB-8E26-4E68-9CB1-9AC00B4BAFEF}" type="slidenum">
              <a:rPr lang="fr-FR" altLang="fr-FR" sz="1200" smtClean="0">
                <a:solidFill>
                  <a:schemeClr val="bg1"/>
                </a:solidFill>
                <a:cs typeface="Arial" panose="020B06040202020202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3977" name="Espace réservé du titre 1"/>
          <p:cNvSpPr>
            <a:spLocks noGrp="1"/>
          </p:cNvSpPr>
          <p:nvPr>
            <p:ph type="ctrTitle"/>
          </p:nvPr>
        </p:nvSpPr>
        <p:spPr>
          <a:xfrm>
            <a:off x="1156808" y="2444973"/>
            <a:ext cx="12094420" cy="1263650"/>
          </a:xfrm>
        </p:spPr>
        <p:txBody>
          <a:bodyPr/>
          <a:lstStyle>
            <a:lvl1pPr algn="l">
              <a:defRPr sz="4000" baseline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716AD87-8A28-430E-8761-09B925C051C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39223" y="7269164"/>
            <a:ext cx="7310000" cy="1730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000" baseline="0" dirty="0"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6549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0206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002060"/>
                </a:solidFill>
              </a:defRPr>
            </a:lvl1pPr>
            <a:lvl2pPr>
              <a:defRPr baseline="0">
                <a:solidFill>
                  <a:srgbClr val="002060"/>
                </a:solidFill>
              </a:defRPr>
            </a:lvl2pPr>
            <a:lvl3pPr>
              <a:defRPr baseline="0">
                <a:solidFill>
                  <a:srgbClr val="002060"/>
                </a:solidFill>
              </a:defRPr>
            </a:lvl3pPr>
            <a:lvl4pPr>
              <a:defRPr baseline="0">
                <a:solidFill>
                  <a:srgbClr val="002060"/>
                </a:solidFill>
              </a:defRPr>
            </a:lvl4pPr>
            <a:lvl5pPr>
              <a:defRPr baseline="0">
                <a:solidFill>
                  <a:srgbClr val="002060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8571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2734" y="4859339"/>
            <a:ext cx="114254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2734" y="3205164"/>
            <a:ext cx="114254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04821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73206" y="1763713"/>
            <a:ext cx="5946654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23092" y="1763713"/>
            <a:ext cx="5948770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62104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3207" y="303214"/>
            <a:ext cx="12098656" cy="126047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73206" y="1692275"/>
            <a:ext cx="5938186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73206" y="2397125"/>
            <a:ext cx="5938186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829443" y="1692275"/>
            <a:ext cx="594242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829443" y="2397125"/>
            <a:ext cx="594242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3047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2149" y="1620391"/>
            <a:ext cx="12098656" cy="4991100"/>
          </a:xfrm>
          <a:prstGeom prst="rect">
            <a:avLst/>
          </a:prstGeom>
        </p:spPr>
        <p:txBody>
          <a:bodyPr/>
          <a:lstStyle>
            <a:lvl1pPr>
              <a:defRPr sz="2100" baseline="0">
                <a:solidFill>
                  <a:srgbClr val="003A76"/>
                </a:solidFill>
                <a:latin typeface="Nunito Sans" panose="00000500000000000000" pitchFamily="2" charset="0"/>
              </a:defRPr>
            </a:lvl1pPr>
            <a:lvl2pPr>
              <a:defRPr sz="2100" baseline="0">
                <a:solidFill>
                  <a:srgbClr val="003A76"/>
                </a:solidFill>
                <a:latin typeface="Nunito Sans" panose="00000500000000000000" pitchFamily="2" charset="0"/>
              </a:defRPr>
            </a:lvl2pPr>
            <a:lvl3pPr>
              <a:defRPr sz="2100" baseline="0">
                <a:solidFill>
                  <a:srgbClr val="003A76"/>
                </a:solidFill>
                <a:latin typeface="Nunito Sans" panose="00000500000000000000" pitchFamily="2" charset="0"/>
              </a:defRPr>
            </a:lvl3pPr>
            <a:lvl4pPr>
              <a:defRPr sz="2100" baseline="0">
                <a:solidFill>
                  <a:srgbClr val="003A76"/>
                </a:solidFill>
                <a:latin typeface="Nunito Sans" panose="00000500000000000000" pitchFamily="2" charset="0"/>
              </a:defRPr>
            </a:lvl4pPr>
            <a:lvl5pPr>
              <a:defRPr sz="2100" baseline="0">
                <a:solidFill>
                  <a:srgbClr val="003A76"/>
                </a:solidFill>
                <a:latin typeface="Nunito Sans" panose="00000500000000000000" pitchFamily="2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itre 1">
            <a:extLst>
              <a:ext uri="{FF2B5EF4-FFF2-40B4-BE49-F238E27FC236}">
                <a16:creationId xmlns:a16="http://schemas.microsoft.com/office/drawing/2014/main" id="{BABD90B0-E49A-4F6E-A696-AFCC5C42E0F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3930" y="332583"/>
            <a:ext cx="12098654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>
              <a:defRPr sz="2800" cap="all" baseline="0">
                <a:solidFill>
                  <a:srgbClr val="0083CB"/>
                </a:solidFill>
                <a:latin typeface="Nunito Sans" panose="00000500000000000000" pitchFamily="2" charset="0"/>
              </a:defRPr>
            </a:lvl1pPr>
          </a:lstStyle>
          <a:p>
            <a:pPr lvl="0"/>
            <a:r>
              <a:rPr lang="fr-FR" altLang="fr-FR" dirty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948071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25878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128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3206" y="301626"/>
            <a:ext cx="4422414" cy="128111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56512" y="301625"/>
            <a:ext cx="7515350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3206" y="1582739"/>
            <a:ext cx="4422414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73458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31258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35666" y="5292726"/>
            <a:ext cx="8065770" cy="6254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635666" y="676275"/>
            <a:ext cx="8065770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635666" y="5918201"/>
            <a:ext cx="8065770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7515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0034581" y="71439"/>
            <a:ext cx="3120458" cy="668337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73207" y="71439"/>
            <a:ext cx="9158142" cy="668337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120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11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A7E8F7-54A4-4B2C-BDCC-3C9EADF28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8"/>
            <a:ext cx="3023076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5D517E-231F-456B-997A-4CF3972F2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8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70201C-7AAF-4108-B121-50996E0D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8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314" y="5444079"/>
            <a:ext cx="748918" cy="5616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520" y="5437550"/>
            <a:ext cx="729715" cy="547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37" t="5067" r="4545" b="5402"/>
          <a:stretch/>
        </p:blipFill>
        <p:spPr>
          <a:xfrm>
            <a:off x="3450139" y="5437550"/>
            <a:ext cx="782614" cy="576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8" t="2328" r="2328" b="2328"/>
          <a:stretch/>
        </p:blipFill>
        <p:spPr>
          <a:xfrm>
            <a:off x="4450250" y="5437550"/>
            <a:ext cx="768121" cy="576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868" y="5455550"/>
            <a:ext cx="720113" cy="5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0E001BF-797C-485F-BC69-B8110E1E499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64" y="5436879"/>
            <a:ext cx="784123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97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C9CB-5194-4E28-B1EC-FD119B50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0" y="403225"/>
            <a:ext cx="11592692" cy="14605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0C8343-A182-4D69-B476-019C6B68F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130" y="2012955"/>
            <a:ext cx="11592692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7B0DC9-5662-4BB2-A796-A8B9530C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8"/>
            <a:ext cx="3023076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D22A8D-5DE9-4036-9E22-5345FE411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8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C8E0D2-A6C6-4392-8F24-95D69D1B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8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998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CA9431-08C2-4BFB-8181-AEAC5155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665" y="1884368"/>
            <a:ext cx="11594808" cy="314642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264F60-65D1-41DC-954C-CA8ADBCFC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665" y="5059368"/>
            <a:ext cx="11594808" cy="165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D14543-04EA-44B7-9C73-704E1664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8"/>
            <a:ext cx="3023076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D1C6AE-E5C1-4872-87E0-1CB56E91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8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E115A0-DB72-4C9E-975B-1ECF4EDB7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8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88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EB7EA-9C1E-4CE2-AF3F-2E98C4C64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0" y="403225"/>
            <a:ext cx="11592692" cy="14605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9856FF-AC37-468B-BA58-502B04B1D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5130" y="2012955"/>
            <a:ext cx="569473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78A8A-20CC-4277-A94A-579084913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092" y="2012955"/>
            <a:ext cx="569473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48B79E-7499-4E8A-849F-FE5F21E55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8"/>
            <a:ext cx="3023076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4D5E52-B777-4AA4-BE87-F52F786FF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8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B855E2-FD0A-4D51-9EB5-2D048E57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8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907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A24B1-607D-484F-BB7B-0B7479ED3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3" y="403225"/>
            <a:ext cx="11594808" cy="14605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407A8F-36D8-4B11-B4B5-F45B94A05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30" y="1854200"/>
            <a:ext cx="5688378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2" indent="0">
              <a:buNone/>
              <a:defRPr sz="1800" b="1"/>
            </a:lvl3pPr>
            <a:lvl4pPr marL="1371589" indent="0">
              <a:buNone/>
              <a:defRPr sz="1600" b="1"/>
            </a:lvl4pPr>
            <a:lvl5pPr marL="1828785" indent="0">
              <a:buNone/>
              <a:defRPr sz="1600" b="1"/>
            </a:lvl5pPr>
            <a:lvl6pPr marL="2285981" indent="0">
              <a:buNone/>
              <a:defRPr sz="1600" b="1"/>
            </a:lvl6pPr>
            <a:lvl7pPr marL="2743177" indent="0">
              <a:buNone/>
              <a:defRPr sz="1600" b="1"/>
            </a:lvl7pPr>
            <a:lvl8pPr marL="3200373" indent="0">
              <a:buNone/>
              <a:defRPr sz="1600" b="1"/>
            </a:lvl8pPr>
            <a:lvl9pPr marL="365757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F11698-233E-4BCE-9D11-D07E8AED7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130" y="2762255"/>
            <a:ext cx="5688378" cy="4062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F9FEE9-C976-4C8F-B0DE-7E26F06CE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6156" y="1854200"/>
            <a:ext cx="5713782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2" indent="0">
              <a:buNone/>
              <a:defRPr sz="1800" b="1"/>
            </a:lvl3pPr>
            <a:lvl4pPr marL="1371589" indent="0">
              <a:buNone/>
              <a:defRPr sz="1600" b="1"/>
            </a:lvl4pPr>
            <a:lvl5pPr marL="1828785" indent="0">
              <a:buNone/>
              <a:defRPr sz="1600" b="1"/>
            </a:lvl5pPr>
            <a:lvl6pPr marL="2285981" indent="0">
              <a:buNone/>
              <a:defRPr sz="1600" b="1"/>
            </a:lvl6pPr>
            <a:lvl7pPr marL="2743177" indent="0">
              <a:buNone/>
              <a:defRPr sz="1600" b="1"/>
            </a:lvl7pPr>
            <a:lvl8pPr marL="3200373" indent="0">
              <a:buNone/>
              <a:defRPr sz="1600" b="1"/>
            </a:lvl8pPr>
            <a:lvl9pPr marL="365757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073A2C0-B73D-4880-B638-AA2EB4418F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6156" y="2762255"/>
            <a:ext cx="5713782" cy="4062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9C7647F-C972-49CA-BDD6-1FE6ED4E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8"/>
            <a:ext cx="3023076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EE38854-67DA-43CE-86E7-A5D90FE3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8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4E9D345-5EE3-46A9-83A9-6150014E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8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663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97BA60-0D20-45E6-84D2-D593718A1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0" y="403225"/>
            <a:ext cx="11592692" cy="14605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F49053-3ABE-45E7-8226-3407FDB50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8"/>
            <a:ext cx="3023076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BB15C6-AD0D-408F-A744-33DB06459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8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6E5850-8FB1-40A0-B808-D4CC2FAF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8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18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1">
            <a:extLst>
              <a:ext uri="{FF2B5EF4-FFF2-40B4-BE49-F238E27FC236}">
                <a16:creationId xmlns:a16="http://schemas.microsoft.com/office/drawing/2014/main" id="{23B9728A-C2E4-4708-BDAE-30644A7D7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04"/>
          <a:stretch/>
        </p:blipFill>
        <p:spPr bwMode="auto">
          <a:xfrm flipV="1">
            <a:off x="6010763" y="-4536"/>
            <a:ext cx="743219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1">
            <a:extLst>
              <a:ext uri="{FF2B5EF4-FFF2-40B4-BE49-F238E27FC236}">
                <a16:creationId xmlns:a16="http://schemas.microsoft.com/office/drawing/2014/main" id="{C546D18D-C88F-4708-9DD9-C78B53DD7C6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04"/>
          <a:stretch/>
        </p:blipFill>
        <p:spPr bwMode="auto">
          <a:xfrm rot="10800000" flipV="1">
            <a:off x="2" y="1709743"/>
            <a:ext cx="743219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35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</p:sldLayoutIdLst>
  <p:hf hdr="0" ftr="0" dt="0"/>
  <p:txStyles>
    <p:titleStyle>
      <a:lvl1pPr algn="l" defTabSz="1006466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E8B"/>
          </a:solidFill>
          <a:latin typeface="+mj-lt"/>
          <a:ea typeface="+mj-ea"/>
          <a:cs typeface="+mj-cs"/>
        </a:defRPr>
      </a:lvl1pPr>
      <a:lvl2pPr algn="l" defTabSz="1006466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E8B"/>
          </a:solidFill>
          <a:latin typeface="Arial" charset="0"/>
          <a:ea typeface="ＭＳ Ｐゴシック" pitchFamily="34" charset="-128"/>
        </a:defRPr>
      </a:lvl2pPr>
      <a:lvl3pPr algn="l" defTabSz="1006466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E8B"/>
          </a:solidFill>
          <a:latin typeface="Arial" charset="0"/>
          <a:ea typeface="ＭＳ Ｐゴシック" pitchFamily="34" charset="-128"/>
        </a:defRPr>
      </a:lvl3pPr>
      <a:lvl4pPr algn="l" defTabSz="1006466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E8B"/>
          </a:solidFill>
          <a:latin typeface="Arial" charset="0"/>
          <a:ea typeface="ＭＳ Ｐゴシック" pitchFamily="34" charset="-128"/>
        </a:defRPr>
      </a:lvl4pPr>
      <a:lvl5pPr algn="l" defTabSz="1006466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E8B"/>
          </a:solidFill>
          <a:latin typeface="Arial" charset="0"/>
          <a:ea typeface="ＭＳ Ｐゴシック" pitchFamily="34" charset="-128"/>
        </a:defRPr>
      </a:lvl5pPr>
      <a:lvl6pPr marL="457196" algn="l" defTabSz="1006466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965E"/>
          </a:solidFill>
          <a:latin typeface="Arial" charset="0"/>
          <a:ea typeface="ＭＳ Ｐゴシック" pitchFamily="34" charset="-128"/>
        </a:defRPr>
      </a:lvl6pPr>
      <a:lvl7pPr marL="914392" algn="l" defTabSz="1006466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965E"/>
          </a:solidFill>
          <a:latin typeface="Arial" charset="0"/>
          <a:ea typeface="ＭＳ Ｐゴシック" pitchFamily="34" charset="-128"/>
        </a:defRPr>
      </a:lvl7pPr>
      <a:lvl8pPr marL="1371589" algn="l" defTabSz="1006466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965E"/>
          </a:solidFill>
          <a:latin typeface="Arial" charset="0"/>
          <a:ea typeface="ＭＳ Ｐゴシック" pitchFamily="34" charset="-128"/>
        </a:defRPr>
      </a:lvl8pPr>
      <a:lvl9pPr marL="1828785" algn="l" defTabSz="1006466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965E"/>
          </a:solidFill>
          <a:latin typeface="Arial" charset="0"/>
          <a:ea typeface="ＭＳ Ｐゴシック" pitchFamily="34" charset="-128"/>
        </a:defRPr>
      </a:lvl9pPr>
    </p:titleStyle>
    <p:bodyStyle>
      <a:lvl1pPr marL="377822" indent="-377822" algn="l" defTabSz="100646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1">
          <a:solidFill>
            <a:srgbClr val="005E8B"/>
          </a:solidFill>
          <a:latin typeface="+mn-lt"/>
          <a:ea typeface="+mn-ea"/>
          <a:cs typeface="+mn-cs"/>
        </a:defRPr>
      </a:lvl1pPr>
      <a:lvl2pPr marL="817556" indent="-314322" algn="l" defTabSz="100646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&gt;"/>
        <a:defRPr sz="2200">
          <a:solidFill>
            <a:srgbClr val="005E8B"/>
          </a:solidFill>
          <a:latin typeface="+mn-lt"/>
          <a:ea typeface="+mn-ea"/>
        </a:defRPr>
      </a:lvl2pPr>
      <a:lvl3pPr marL="1258877" indent="-250823" algn="l" defTabSz="100646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rgbClr val="005E8B"/>
          </a:solidFill>
          <a:latin typeface="+mn-lt"/>
          <a:ea typeface="+mn-ea"/>
        </a:defRPr>
      </a:lvl3pPr>
      <a:lvl4pPr marL="1763698" indent="-250823" algn="l" defTabSz="100646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rgbClr val="005E8B"/>
          </a:solidFill>
          <a:latin typeface="+mn-lt"/>
          <a:ea typeface="+mn-ea"/>
        </a:defRPr>
      </a:lvl4pPr>
      <a:lvl5pPr marL="2471718" indent="-457196" algn="l" defTabSz="1006466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000">
          <a:solidFill>
            <a:srgbClr val="005E8B"/>
          </a:solidFill>
          <a:latin typeface="+mn-lt"/>
          <a:ea typeface="+mn-ea"/>
        </a:defRPr>
      </a:lvl5pPr>
      <a:lvl6pPr marL="2928914" indent="-457196" algn="l" defTabSz="1006466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chemeClr val="tx1"/>
          </a:solidFill>
          <a:latin typeface="+mn-lt"/>
          <a:ea typeface="+mn-ea"/>
        </a:defRPr>
      </a:lvl6pPr>
      <a:lvl7pPr marL="3386110" indent="-457196" algn="l" defTabSz="1006466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chemeClr val="tx1"/>
          </a:solidFill>
          <a:latin typeface="+mn-lt"/>
          <a:ea typeface="+mn-ea"/>
        </a:defRPr>
      </a:lvl7pPr>
      <a:lvl8pPr marL="3843306" indent="-457196" algn="l" defTabSz="1006466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chemeClr val="tx1"/>
          </a:solidFill>
          <a:latin typeface="+mn-lt"/>
          <a:ea typeface="+mn-ea"/>
        </a:defRPr>
      </a:lvl8pPr>
      <a:lvl9pPr marL="4300502" indent="-457196" algn="l" defTabSz="1006466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2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9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5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1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7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3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0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6">
            <a:extLst>
              <a:ext uri="{FF2B5EF4-FFF2-40B4-BE49-F238E27FC236}">
                <a16:creationId xmlns:a16="http://schemas.microsoft.com/office/drawing/2014/main" id="{B6D661F8-E447-47BE-B89F-049C623037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9900" y="2649543"/>
            <a:ext cx="10800934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6AD2E8A5-AD98-4186-BA48-D134FCAE719B}"/>
              </a:ext>
            </a:extLst>
          </p:cNvPr>
          <p:cNvSpPr txBox="1">
            <a:spLocks/>
          </p:cNvSpPr>
          <p:nvPr userDrawn="1"/>
        </p:nvSpPr>
        <p:spPr>
          <a:xfrm>
            <a:off x="1632110" y="3148810"/>
            <a:ext cx="11808727" cy="36561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000" b="1" dirty="0">
                <a:solidFill>
                  <a:srgbClr val="0071A9"/>
                </a:solidFill>
                <a:latin typeface="Nunito Sans" panose="00000500000000000000" pitchFamily="2" charset="0"/>
              </a:rPr>
              <a:t>Merci de votre attention</a:t>
            </a:r>
          </a:p>
          <a:p>
            <a:pPr algn="l" fontAlgn="auto">
              <a:spcAft>
                <a:spcPts val="0"/>
              </a:spcAft>
            </a:pPr>
            <a:endParaRPr lang="fr-FR" sz="4000" b="1" dirty="0">
              <a:solidFill>
                <a:srgbClr val="0071A9"/>
              </a:solidFill>
              <a:latin typeface="Nunito Sans" panose="00000500000000000000" pitchFamily="2" charset="0"/>
            </a:endParaRPr>
          </a:p>
          <a:p>
            <a:pPr algn="l" fontAlgn="auto">
              <a:spcAft>
                <a:spcPts val="0"/>
              </a:spcAft>
            </a:pPr>
            <a:r>
              <a:rPr lang="fr-FR" sz="3200" b="0" dirty="0">
                <a:solidFill>
                  <a:srgbClr val="0071A9"/>
                </a:solidFill>
                <a:latin typeface="Nunito Sans" panose="00000500000000000000" pitchFamily="2" charset="0"/>
              </a:rPr>
              <a:t>Suivez-nous sur :</a:t>
            </a:r>
          </a:p>
          <a:p>
            <a:pPr algn="l" fontAlgn="auto">
              <a:spcAft>
                <a:spcPts val="0"/>
              </a:spcAft>
            </a:pPr>
            <a:r>
              <a:rPr lang="fr-FR" sz="2800" b="1" dirty="0">
                <a:solidFill>
                  <a:srgbClr val="0071A9"/>
                </a:solidFill>
                <a:latin typeface="Nunito Sans" panose="00000500000000000000" pitchFamily="2" charset="0"/>
              </a:rPr>
              <a:t>www.ofb.gouv.fr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D49467-5B83-4148-8F38-69D46270831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46" y="140944"/>
            <a:ext cx="2400645" cy="16310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03E59B-9E18-47B6-8E39-53DB2754B60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242" y="106184"/>
            <a:ext cx="1901961" cy="17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0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ftr="0" dt="0"/>
  <p:txStyles>
    <p:titleStyle>
      <a:lvl1pPr algn="l" defTabSz="9143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4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1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7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3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9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5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2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8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2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9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5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1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7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3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0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1">
            <a:extLst>
              <a:ext uri="{FF2B5EF4-FFF2-40B4-BE49-F238E27FC236}">
                <a16:creationId xmlns:a16="http://schemas.microsoft.com/office/drawing/2014/main" id="{23B9728A-C2E4-4708-BDAE-30644A7D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" y="1761284"/>
            <a:ext cx="13440834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AACCB39-CADA-4EDF-B2DA-958CBFA3EB32}"/>
              </a:ext>
            </a:extLst>
          </p:cNvPr>
          <p:cNvSpPr txBox="1"/>
          <p:nvPr/>
        </p:nvSpPr>
        <p:spPr>
          <a:xfrm>
            <a:off x="7104653" y="7110413"/>
            <a:ext cx="4536732" cy="487362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fr-FR" sz="1000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Office français de la biodiversité </a:t>
            </a:r>
          </a:p>
        </p:txBody>
      </p:sp>
      <p:sp>
        <p:nvSpPr>
          <p:cNvPr id="1028" name="Espace réservé du titre 1">
            <a:extLst>
              <a:ext uri="{FF2B5EF4-FFF2-40B4-BE49-F238E27FC236}">
                <a16:creationId xmlns:a16="http://schemas.microsoft.com/office/drawing/2014/main" id="{BDFA7B59-606B-4165-8AEB-4CE1B8D235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71090" y="71438"/>
            <a:ext cx="12098654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ajouter un titre</a:t>
            </a:r>
          </a:p>
        </p:txBody>
      </p:sp>
      <p:sp>
        <p:nvSpPr>
          <p:cNvPr id="1029" name="Rectangle 10">
            <a:extLst>
              <a:ext uri="{FF2B5EF4-FFF2-40B4-BE49-F238E27FC236}">
                <a16:creationId xmlns:a16="http://schemas.microsoft.com/office/drawing/2014/main" id="{1D39178C-D876-4DB8-B66C-3F0A17891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207" y="1763713"/>
            <a:ext cx="12098656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ajouter un texte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F8711C5-C1BB-44ED-8730-B611B34B9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0106" y="6999288"/>
            <a:ext cx="609696" cy="30956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2B97CBE0-F243-4038-B670-91324EFE8916}" type="slidenum">
              <a:rPr lang="fr-FR" altLang="fr-FR" sz="120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12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35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hdr="0" ftr="0" dt="0"/>
  <p:txStyles>
    <p:titleStyle>
      <a:lvl1pPr algn="l" defTabSz="1006475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E8B"/>
          </a:solidFill>
          <a:latin typeface="+mj-lt"/>
          <a:ea typeface="+mj-ea"/>
          <a:cs typeface="+mj-cs"/>
        </a:defRPr>
      </a:lvl1pPr>
      <a:lvl2pPr algn="l" defTabSz="1006475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E8B"/>
          </a:solidFill>
          <a:latin typeface="Arial" charset="0"/>
          <a:ea typeface="ＭＳ Ｐゴシック" pitchFamily="34" charset="-128"/>
        </a:defRPr>
      </a:lvl2pPr>
      <a:lvl3pPr algn="l" defTabSz="1006475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E8B"/>
          </a:solidFill>
          <a:latin typeface="Arial" charset="0"/>
          <a:ea typeface="ＭＳ Ｐゴシック" pitchFamily="34" charset="-128"/>
        </a:defRPr>
      </a:lvl3pPr>
      <a:lvl4pPr algn="l" defTabSz="1006475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E8B"/>
          </a:solidFill>
          <a:latin typeface="Arial" charset="0"/>
          <a:ea typeface="ＭＳ Ｐゴシック" pitchFamily="34" charset="-128"/>
        </a:defRPr>
      </a:lvl4pPr>
      <a:lvl5pPr algn="l" defTabSz="1006475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5E8B"/>
          </a:solidFill>
          <a:latin typeface="Arial" charset="0"/>
          <a:ea typeface="ＭＳ Ｐゴシック" pitchFamily="34" charset="-128"/>
        </a:defRPr>
      </a:lvl5pPr>
      <a:lvl6pPr marL="457200" algn="l" defTabSz="1006475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965E"/>
          </a:solidFill>
          <a:latin typeface="Arial" charset="0"/>
          <a:ea typeface="ＭＳ Ｐゴシック" pitchFamily="34" charset="-128"/>
        </a:defRPr>
      </a:lvl6pPr>
      <a:lvl7pPr marL="914400" algn="l" defTabSz="1006475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965E"/>
          </a:solidFill>
          <a:latin typeface="Arial" charset="0"/>
          <a:ea typeface="ＭＳ Ｐゴシック" pitchFamily="34" charset="-128"/>
        </a:defRPr>
      </a:lvl7pPr>
      <a:lvl8pPr marL="1371600" algn="l" defTabSz="1006475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965E"/>
          </a:solidFill>
          <a:latin typeface="Arial" charset="0"/>
          <a:ea typeface="ＭＳ Ｐゴシック" pitchFamily="34" charset="-128"/>
        </a:defRPr>
      </a:lvl8pPr>
      <a:lvl9pPr marL="1828800" algn="l" defTabSz="1006475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965E"/>
          </a:solidFill>
          <a:latin typeface="Arial" charset="0"/>
          <a:ea typeface="ＭＳ Ｐゴシック" pitchFamily="34" charset="-128"/>
        </a:defRPr>
      </a:lvl9pPr>
    </p:titleStyle>
    <p:bodyStyle>
      <a:lvl1pPr marL="377825" indent="-377825" algn="l" defTabSz="1006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1">
          <a:solidFill>
            <a:srgbClr val="005E8B"/>
          </a:solidFill>
          <a:latin typeface="+mn-lt"/>
          <a:ea typeface="+mn-ea"/>
          <a:cs typeface="+mn-cs"/>
        </a:defRPr>
      </a:lvl1pPr>
      <a:lvl2pPr marL="817563" indent="-314325" algn="l" defTabSz="1006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&gt;"/>
        <a:defRPr sz="2200">
          <a:solidFill>
            <a:srgbClr val="005E8B"/>
          </a:solidFill>
          <a:latin typeface="+mn-lt"/>
          <a:ea typeface="+mn-ea"/>
        </a:defRPr>
      </a:lvl2pPr>
      <a:lvl3pPr marL="1258888" indent="-250825" algn="l" defTabSz="1006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rgbClr val="005E8B"/>
          </a:solidFill>
          <a:latin typeface="+mn-lt"/>
          <a:ea typeface="+mn-ea"/>
        </a:defRPr>
      </a:lvl3pPr>
      <a:lvl4pPr marL="1763713" indent="-250825" algn="l" defTabSz="1006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rgbClr val="005E8B"/>
          </a:solidFill>
          <a:latin typeface="+mn-lt"/>
          <a:ea typeface="+mn-ea"/>
        </a:defRPr>
      </a:lvl4pPr>
      <a:lvl5pPr marL="2471738" indent="-457200" algn="l" defTabSz="1006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000">
          <a:solidFill>
            <a:srgbClr val="005E8B"/>
          </a:solidFill>
          <a:latin typeface="+mn-lt"/>
          <a:ea typeface="+mn-ea"/>
        </a:defRPr>
      </a:lvl5pPr>
      <a:lvl6pPr marL="2928938" indent="-457200" algn="l" defTabSz="1006475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chemeClr val="tx1"/>
          </a:solidFill>
          <a:latin typeface="+mn-lt"/>
          <a:ea typeface="+mn-ea"/>
        </a:defRPr>
      </a:lvl6pPr>
      <a:lvl7pPr marL="3386138" indent="-457200" algn="l" defTabSz="1006475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chemeClr val="tx1"/>
          </a:solidFill>
          <a:latin typeface="+mn-lt"/>
          <a:ea typeface="+mn-ea"/>
        </a:defRPr>
      </a:lvl7pPr>
      <a:lvl8pPr marL="3843338" indent="-457200" algn="l" defTabSz="1006475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chemeClr val="tx1"/>
          </a:solidFill>
          <a:latin typeface="+mn-lt"/>
          <a:ea typeface="+mn-ea"/>
        </a:defRPr>
      </a:lvl8pPr>
      <a:lvl9pPr marL="4300538" indent="-457200" algn="l" defTabSz="1006475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mylene.malbrunot@ofb.gouv.fr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10" Type="http://schemas.openxmlformats.org/officeDocument/2006/relationships/hyperlink" Target="mailto:sophie.blayac@ac-lyon.fr" TargetMode="External"/><Relationship Id="rId4" Type="http://schemas.openxmlformats.org/officeDocument/2006/relationships/image" Target="../media/image16.jpeg"/><Relationship Id="rId9" Type="http://schemas.openxmlformats.org/officeDocument/2006/relationships/hyperlink" Target="mailto:noemie.huby@graine-ara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me.ofb.fr/lib/exe/fetch.php?media=fiche:atelier_3_conseil_eleves_capitalisation.pdf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9.png"/><Relationship Id="rId3" Type="http://schemas.openxmlformats.org/officeDocument/2006/relationships/image" Target="../media/image28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50.png"/><Relationship Id="rId5" Type="http://schemas.openxmlformats.org/officeDocument/2006/relationships/hyperlink" Target="https://ame.ofb.fr/doku.php?id=guide_methodo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18.jp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8.png"/><Relationship Id="rId7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diagramLayout" Target="../diagrams/layout2.xml"/><Relationship Id="rId12" Type="http://schemas.openxmlformats.org/officeDocument/2006/relationships/hyperlink" Target="https://digipad.app/p/1551887/cbdc8ae93784e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hyperlink" Target="https://edd.edu69.ac-lyon.fr/wp-content/uploads/sites/114/2025/01/Article-reperes-et-attendus-EDD-1.pdf" TargetMode="External"/><Relationship Id="rId5" Type="http://schemas.openxmlformats.org/officeDocument/2006/relationships/image" Target="../media/image18.jpg"/><Relationship Id="rId10" Type="http://schemas.microsoft.com/office/2007/relationships/diagramDrawing" Target="../diagrams/drawing2.xml"/><Relationship Id="rId4" Type="http://schemas.openxmlformats.org/officeDocument/2006/relationships/image" Target="../media/image28.png"/><Relationship Id="rId9" Type="http://schemas.openxmlformats.org/officeDocument/2006/relationships/diagramColors" Target="../diagrams/colors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vigienature-ecole.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53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agae.ofb.fr/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8.png"/><Relationship Id="rId4" Type="http://schemas.openxmlformats.org/officeDocument/2006/relationships/hyperlink" Target="https://trousseaprojets.fr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agae.ofb.fr/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8.png"/><Relationship Id="rId4" Type="http://schemas.openxmlformats.org/officeDocument/2006/relationships/hyperlink" Target="https://trousseaprojets.fr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1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17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adlet.com/Aires_Educatives_OFB/ofb-aires-educatives-coll-ge-et-lyc-e-25s99psaijlzvgz9" TargetMode="External"/><Relationship Id="rId13" Type="http://schemas.openxmlformats.org/officeDocument/2006/relationships/hyperlink" Target="https://www.graine-ara.org/aires-terrestres-educatives#LeGRAINEetlesAiresEducatives" TargetMode="External"/><Relationship Id="rId18" Type="http://schemas.openxmlformats.org/officeDocument/2006/relationships/image" Target="../media/image28.png"/><Relationship Id="rId3" Type="http://schemas.openxmlformats.org/officeDocument/2006/relationships/hyperlink" Target="https://www.youtube.com/watch?v=lnVEo3au8aI" TargetMode="External"/><Relationship Id="rId7" Type="http://schemas.openxmlformats.org/officeDocument/2006/relationships/hyperlink" Target="https://ame.ofb.fr/lib/exe/fetch.php?media=docs_cadrage:guide_methodo_lycee_complet_-_vf_-_2023.pdf" TargetMode="External"/><Relationship Id="rId12" Type="http://schemas.openxmlformats.org/officeDocument/2006/relationships/hyperlink" Target="https://ofb.gouv.fr/les-aires-educatives" TargetMode="External"/><Relationship Id="rId17" Type="http://schemas.openxmlformats.org/officeDocument/2006/relationships/hyperlink" Target="https://ofb.gouv.fr/scolaire-et-enseignant" TargetMode="External"/><Relationship Id="rId2" Type="http://schemas.openxmlformats.org/officeDocument/2006/relationships/image" Target="../media/image20.png"/><Relationship Id="rId16" Type="http://schemas.openxmlformats.org/officeDocument/2006/relationships/hyperlink" Target="https://digipad.app/p/1551887/cbdc8ae93784e8" TargetMode="Externa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me.ofb.fr/lib/exe/fetch.php?media=docs_cadrage:guide_methodo_creation_ae_v3_final_charte.pdf" TargetMode="External"/><Relationship Id="rId11" Type="http://schemas.openxmlformats.org/officeDocument/2006/relationships/hyperlink" Target="https://sagae.ofb.fr/" TargetMode="External"/><Relationship Id="rId5" Type="http://schemas.openxmlformats.org/officeDocument/2006/relationships/hyperlink" Target="https://ame.ofb.fr/doku.php" TargetMode="External"/><Relationship Id="rId15" Type="http://schemas.openxmlformats.org/officeDocument/2006/relationships/hyperlink" Target="mailto:noemie.huby@graine-ara.org" TargetMode="External"/><Relationship Id="rId10" Type="http://schemas.openxmlformats.org/officeDocument/2006/relationships/hyperlink" Target="https://ame.ofb.fr/lib/exe/fetch.php?media=carnet_ate_ame_-_enseignants-referents.pdf" TargetMode="External"/><Relationship Id="rId19" Type="http://schemas.openxmlformats.org/officeDocument/2006/relationships/image" Target="../media/image18.jpg"/><Relationship Id="rId4" Type="http://schemas.openxmlformats.org/officeDocument/2006/relationships/hyperlink" Target="https://www.reseau-canope.fr/notice/les-aires-educatives-un-projet-engageant-pour-la-transition-ecologique" TargetMode="External"/><Relationship Id="rId9" Type="http://schemas.openxmlformats.org/officeDocument/2006/relationships/hyperlink" Target="https://padlet.com/Aires_Educatives_OFB/ofb-aires-educatives-ecole-5pe7mzah1r1en6hh" TargetMode="External"/><Relationship Id="rId14" Type="http://schemas.openxmlformats.org/officeDocument/2006/relationships/hyperlink" Target="mailto:mylene.malbrunot@ofb.gouv.fr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54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agae.ofb.fr/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sagae.ofb.fr/" TargetMode="Externa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freepngimg.com/png/88559-heart-art-photography-question-mark-stoc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mailto:sophie.blayac@ac-lyon.fr" TargetMode="External"/><Relationship Id="rId3" Type="http://schemas.openxmlformats.org/officeDocument/2006/relationships/image" Target="../media/image15.png"/><Relationship Id="rId7" Type="http://schemas.openxmlformats.org/officeDocument/2006/relationships/hyperlink" Target="mailto:noemie.huby@graine-ara.or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ylene.malbrunot@ofb.gouv.fr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jpeg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8.png"/><Relationship Id="rId7" Type="http://schemas.openxmlformats.org/officeDocument/2006/relationships/image" Target="../media/image1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8.jp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19.png"/><Relationship Id="rId2" Type="http://schemas.openxmlformats.org/officeDocument/2006/relationships/image" Target="../media/image20.pn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9.png"/><Relationship Id="rId4" Type="http://schemas.openxmlformats.org/officeDocument/2006/relationships/image" Target="../media/image44.png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8.png"/><Relationship Id="rId4" Type="http://schemas.openxmlformats.org/officeDocument/2006/relationships/hyperlink" Target="https://ame.ofb.fr/lib/exe/fetch.php?media=docs_cadrage:referentiel_referents_aires_educatives_vf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8A9DDC1-1A49-4D12-A1CD-A851589FC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145" y="3087984"/>
            <a:ext cx="12094420" cy="1263650"/>
          </a:xfrm>
        </p:spPr>
        <p:txBody>
          <a:bodyPr/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fr-FR" dirty="0"/>
              <a:t>Aires Educatives</a:t>
            </a:r>
            <a:br>
              <a:rPr lang="fr-FR" dirty="0"/>
            </a:br>
            <a:r>
              <a:rPr lang="fr-FR" dirty="0"/>
              <a:t>	</a:t>
            </a:r>
            <a:r>
              <a:rPr lang="fr-FR" sz="3400" b="0" i="1" dirty="0"/>
              <a:t>Un dispositif coordonné par l’OFB</a:t>
            </a:r>
            <a:br>
              <a:rPr lang="fr-FR" sz="3400" b="0" i="1" dirty="0"/>
            </a:br>
            <a:r>
              <a:rPr lang="fr-FR" sz="3400" b="0" i="1" dirty="0"/>
              <a:t>	Déploiement en </a:t>
            </a:r>
            <a:r>
              <a:rPr lang="fr-FR" sz="3400" b="0" i="1" dirty="0" err="1"/>
              <a:t>AuRA</a:t>
            </a:r>
            <a:br>
              <a:rPr lang="fr-FR" dirty="0"/>
            </a:br>
            <a:br>
              <a:rPr lang="fr-FR" dirty="0"/>
            </a:br>
            <a:r>
              <a:rPr lang="fr-FR" sz="2200" dirty="0"/>
              <a:t>Webinaire du 27/03/26</a:t>
            </a:r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54B133B9-278A-4CE2-BD8E-D2559FD6C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804" y="219009"/>
            <a:ext cx="2836051" cy="21269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54C6B5D-8546-4C29-98A7-B19A6584C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r="19289" b="138"/>
          <a:stretch/>
        </p:blipFill>
        <p:spPr bwMode="auto">
          <a:xfrm>
            <a:off x="4201991" y="209584"/>
            <a:ext cx="3768321" cy="212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melanie.daoudal\Documents\ATE\logo\Piste1 -80.jpg">
            <a:extLst>
              <a:ext uri="{FF2B5EF4-FFF2-40B4-BE49-F238E27FC236}">
                <a16:creationId xmlns:a16="http://schemas.microsoft.com/office/drawing/2014/main" id="{6E9F7CC9-0C8E-4BA1-B5F9-FEF9473D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855" y="4715490"/>
            <a:ext cx="2423710" cy="22337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1D376B-04A4-43D8-9C7A-D42CB30E37B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57829" y="3222612"/>
            <a:ext cx="1795726" cy="171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1D03595-635A-437B-894F-02808681A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608125" y="1930540"/>
            <a:ext cx="1389192" cy="9152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24E093-422C-4B33-AE5D-CE1312A4A7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265" y="3021309"/>
            <a:ext cx="1384300" cy="1397000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B7B105AA-B9AE-49A7-95D4-7FD2C770E90A}"/>
              </a:ext>
            </a:extLst>
          </p:cNvPr>
          <p:cNvSpPr txBox="1"/>
          <p:nvPr/>
        </p:nvSpPr>
        <p:spPr bwMode="auto">
          <a:xfrm>
            <a:off x="1450814" y="5991483"/>
            <a:ext cx="5677352" cy="1356781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defRPr/>
            </a:pPr>
            <a:r>
              <a:rPr sz="1400" b="1" dirty="0" err="1">
                <a:solidFill>
                  <a:srgbClr val="003A76"/>
                </a:solidFill>
                <a:latin typeface="Arial MT"/>
                <a:cs typeface="Arial MT"/>
              </a:rPr>
              <a:t>Myl</a:t>
            </a:r>
            <a:r>
              <a:rPr lang="fr-FR" sz="1400" b="1" dirty="0">
                <a:solidFill>
                  <a:srgbClr val="003A76"/>
                </a:solidFill>
                <a:latin typeface="Arial MT"/>
                <a:cs typeface="Arial MT"/>
              </a:rPr>
              <a:t>è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ne</a:t>
            </a:r>
            <a:r>
              <a:rPr sz="1400" b="1" spc="-30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MALBRUNOT</a:t>
            </a:r>
            <a:r>
              <a:rPr sz="1400" b="1" spc="-40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–</a:t>
            </a:r>
            <a:r>
              <a:rPr sz="1400" b="1" spc="-25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SAAMT</a:t>
            </a:r>
            <a:r>
              <a:rPr sz="1400" b="1" spc="-50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-</a:t>
            </a:r>
            <a:r>
              <a:rPr sz="1400" b="1" spc="-20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OFB</a:t>
            </a:r>
            <a:r>
              <a:rPr sz="1400" b="1" spc="-25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DR</a:t>
            </a:r>
            <a:r>
              <a:rPr sz="1400" b="1" spc="-95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Auvergne</a:t>
            </a:r>
            <a:r>
              <a:rPr sz="1400" b="1" spc="-40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spc="-10" dirty="0">
                <a:solidFill>
                  <a:srgbClr val="003A76"/>
                </a:solidFill>
                <a:latin typeface="Arial MT"/>
                <a:cs typeface="Arial MT"/>
              </a:rPr>
              <a:t>Rhône-Alpes </a:t>
            </a:r>
            <a:r>
              <a:rPr sz="1400" dirty="0">
                <a:solidFill>
                  <a:srgbClr val="003A76"/>
                </a:solidFill>
                <a:latin typeface="Arial MT"/>
                <a:cs typeface="Arial MT"/>
              </a:rPr>
              <a:t>Contact</a:t>
            </a:r>
            <a:r>
              <a:rPr sz="1400" spc="-45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03A76"/>
                </a:solidFill>
                <a:latin typeface="Arial MT"/>
                <a:cs typeface="Arial MT"/>
              </a:rPr>
              <a:t>:</a:t>
            </a:r>
            <a:r>
              <a:rPr sz="1400" spc="-10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003A76"/>
                </a:solidFill>
                <a:latin typeface="Arial MT"/>
                <a:cs typeface="Arial MT"/>
                <a:hlinkClick r:id="rId8"/>
              </a:rPr>
              <a:t>mylene.malbrunot@ofb.gouv.fr</a:t>
            </a:r>
            <a:endParaRPr lang="fr-FR" sz="1400" spc="-10" dirty="0">
              <a:solidFill>
                <a:srgbClr val="003A76"/>
              </a:solidFill>
              <a:latin typeface="Arial MT"/>
              <a:cs typeface="Arial MT"/>
            </a:endParaRPr>
          </a:p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lang="fr-FR" sz="1400" b="1" dirty="0">
                <a:solidFill>
                  <a:srgbClr val="003A76"/>
                </a:solidFill>
                <a:latin typeface="Arial MT"/>
                <a:cs typeface="Arial MT"/>
              </a:rPr>
              <a:t>Noémie HUBY - GRAINE Auvergne-Rhône-Alpes</a:t>
            </a:r>
            <a:endParaRPr sz="1400" b="1" dirty="0">
              <a:solidFill>
                <a:srgbClr val="003A76"/>
              </a:solidFill>
              <a:latin typeface="Arial MT"/>
              <a:cs typeface="Arial MT"/>
            </a:endParaRPr>
          </a:p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lang="fr-FR" sz="1400" dirty="0">
                <a:solidFill>
                  <a:srgbClr val="003A76"/>
                </a:solidFill>
                <a:latin typeface="Arial MT"/>
                <a:cs typeface="Arial MT"/>
              </a:rPr>
              <a:t>Contact : </a:t>
            </a:r>
            <a:r>
              <a:rPr lang="fr-FR" sz="1400" dirty="0">
                <a:solidFill>
                  <a:srgbClr val="003A76"/>
                </a:solidFill>
                <a:latin typeface="Arial MT"/>
                <a:cs typeface="Arial MT"/>
                <a:hlinkClick r:id="rId9"/>
              </a:rPr>
              <a:t>noemie.huby@graine-ara.org</a:t>
            </a:r>
            <a:endParaRPr lang="fr-FR" sz="1400" dirty="0">
              <a:solidFill>
                <a:srgbClr val="003A76"/>
              </a:solidFill>
              <a:latin typeface="Arial MT"/>
              <a:cs typeface="Arial MT"/>
            </a:endParaRPr>
          </a:p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lang="fr-FR" sz="1400" b="1" dirty="0">
                <a:solidFill>
                  <a:srgbClr val="003A76"/>
                </a:solidFill>
                <a:latin typeface="Arial MT"/>
                <a:cs typeface="Arial MT"/>
              </a:rPr>
              <a:t>Sophie BLAYAC – CPD EDD – DSDEN du Rhône</a:t>
            </a:r>
          </a:p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lang="fr-FR" sz="1400" dirty="0">
                <a:solidFill>
                  <a:srgbClr val="003A76"/>
                </a:solidFill>
                <a:latin typeface="Arial MT"/>
                <a:cs typeface="Arial MT"/>
              </a:rPr>
              <a:t>Contact : </a:t>
            </a:r>
            <a:r>
              <a:rPr lang="fr-FR" sz="1400" dirty="0">
                <a:solidFill>
                  <a:srgbClr val="003A76"/>
                </a:solidFill>
                <a:latin typeface="Arial MT"/>
                <a:cs typeface="Arial MT"/>
                <a:hlinkClick r:id="rId10"/>
              </a:rPr>
              <a:t>sophie.blayac@ac-lyon.fr</a:t>
            </a:r>
            <a:endParaRPr lang="fr-FR" sz="1400" dirty="0">
              <a:solidFill>
                <a:srgbClr val="003A76"/>
              </a:solidFill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3120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DEROULEMENT DU PROJET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3CB42A6-E72E-47C8-898A-2839E1D5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99" y="2197555"/>
            <a:ext cx="2296452" cy="2114845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57990D1-63E5-407A-9E48-C7AEAA9F04C4}"/>
              </a:ext>
            </a:extLst>
          </p:cNvPr>
          <p:cNvSpPr txBox="1">
            <a:spLocks/>
          </p:cNvSpPr>
          <p:nvPr/>
        </p:nvSpPr>
        <p:spPr>
          <a:xfrm>
            <a:off x="2836336" y="1534355"/>
            <a:ext cx="6984042" cy="518403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89" name="Rectangle à coins arrondis 6">
            <a:extLst>
              <a:ext uri="{FF2B5EF4-FFF2-40B4-BE49-F238E27FC236}">
                <a16:creationId xmlns:a16="http://schemas.microsoft.com/office/drawing/2014/main" id="{111AE46F-035C-4AB2-B1FB-0B06CFF7AD0A}"/>
              </a:ext>
            </a:extLst>
          </p:cNvPr>
          <p:cNvSpPr/>
          <p:nvPr/>
        </p:nvSpPr>
        <p:spPr>
          <a:xfrm>
            <a:off x="3017267" y="5861168"/>
            <a:ext cx="2381909" cy="12992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i="1" dirty="0">
                <a:solidFill>
                  <a:srgbClr val="000000"/>
                </a:solidFill>
                <a:latin typeface="Marianne" panose="02000000000000000000" pitchFamily="50" charset="0"/>
              </a:rPr>
              <a:t>Fréquence de réunion </a:t>
            </a:r>
            <a:r>
              <a:rPr lang="fr-FR" sz="1800" dirty="0">
                <a:solidFill>
                  <a:srgbClr val="000000"/>
                </a:solidFill>
                <a:latin typeface="Marianne" panose="02000000000000000000" pitchFamily="50" charset="0"/>
              </a:rPr>
              <a:t>:</a:t>
            </a:r>
          </a:p>
          <a:p>
            <a:pPr algn="ctr"/>
            <a:r>
              <a:rPr 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aussi souvent que nécessaire</a:t>
            </a:r>
          </a:p>
        </p:txBody>
      </p:sp>
      <p:sp>
        <p:nvSpPr>
          <p:cNvPr id="90" name="Rectangle à coins arrondis 7">
            <a:extLst>
              <a:ext uri="{FF2B5EF4-FFF2-40B4-BE49-F238E27FC236}">
                <a16:creationId xmlns:a16="http://schemas.microsoft.com/office/drawing/2014/main" id="{C07474CF-1DC7-4E11-B3B4-2A2DBFB775A8}"/>
              </a:ext>
            </a:extLst>
          </p:cNvPr>
          <p:cNvSpPr/>
          <p:nvPr/>
        </p:nvSpPr>
        <p:spPr>
          <a:xfrm>
            <a:off x="3017267" y="4421008"/>
            <a:ext cx="2381909" cy="12992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i="1" dirty="0">
                <a:solidFill>
                  <a:srgbClr val="000000"/>
                </a:solidFill>
                <a:latin typeface="Marianne" panose="02000000000000000000" pitchFamily="50" charset="0"/>
              </a:rPr>
              <a:t>Objectif</a:t>
            </a:r>
            <a:r>
              <a:rPr lang="fr-FR" sz="1800" dirty="0">
                <a:solidFill>
                  <a:srgbClr val="000000"/>
                </a:solidFill>
                <a:latin typeface="Marianne" panose="02000000000000000000" pitchFamily="50" charset="0"/>
              </a:rPr>
              <a:t> : </a:t>
            </a:r>
          </a:p>
          <a:p>
            <a:pPr algn="ctr"/>
            <a:r>
              <a:rPr 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réfléchir sur le projet, le faire avancer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2B3525C2-52A2-4FDB-AF20-2B9C281A5939}"/>
              </a:ext>
            </a:extLst>
          </p:cNvPr>
          <p:cNvSpPr/>
          <p:nvPr/>
        </p:nvSpPr>
        <p:spPr>
          <a:xfrm>
            <a:off x="2456829" y="2250401"/>
            <a:ext cx="3519948" cy="2083494"/>
          </a:xfrm>
          <a:prstGeom prst="ellipse">
            <a:avLst/>
          </a:prstGeom>
          <a:gradFill flip="none" rotWithShape="1">
            <a:gsLst>
              <a:gs pos="0">
                <a:srgbClr val="003A76">
                  <a:shade val="30000"/>
                  <a:satMod val="115000"/>
                </a:srgbClr>
              </a:gs>
              <a:gs pos="50000">
                <a:srgbClr val="003A76">
                  <a:shade val="67500"/>
                  <a:satMod val="115000"/>
                </a:srgbClr>
              </a:gs>
              <a:gs pos="100000">
                <a:srgbClr val="003A7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950" dirty="0">
                <a:solidFill>
                  <a:schemeClr val="tx1"/>
                </a:solidFill>
                <a:latin typeface="Marianne" panose="02000000000000000000" pitchFamily="50" charset="0"/>
              </a:rPr>
              <a:t>Conseil des élèves :</a:t>
            </a:r>
          </a:p>
          <a:p>
            <a:pPr algn="ctr"/>
            <a:endParaRPr lang="fr-FR" sz="1950" dirty="0">
              <a:solidFill>
                <a:schemeClr val="tx1"/>
              </a:solidFill>
              <a:latin typeface="Marianne" panose="02000000000000000000" pitchFamily="50" charset="0"/>
            </a:endParaRPr>
          </a:p>
          <a:p>
            <a:pPr algn="ctr"/>
            <a:r>
              <a:rPr lang="fr-FR" sz="1600" i="1" dirty="0">
                <a:solidFill>
                  <a:schemeClr val="tx1"/>
                </a:solidFill>
                <a:latin typeface="Marianne" panose="02000000000000000000" pitchFamily="50" charset="0"/>
              </a:rPr>
              <a:t>Élèves, enseignant et structure accompagnatrice</a:t>
            </a:r>
          </a:p>
        </p:txBody>
      </p: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7F60FE7A-F039-482D-A052-2C5888050931}"/>
              </a:ext>
            </a:extLst>
          </p:cNvPr>
          <p:cNvGrpSpPr/>
          <p:nvPr/>
        </p:nvGrpSpPr>
        <p:grpSpPr>
          <a:xfrm>
            <a:off x="6573656" y="2270337"/>
            <a:ext cx="4609999" cy="4886088"/>
            <a:chOff x="4427984" y="1556792"/>
            <a:chExt cx="4464496" cy="4603512"/>
          </a:xfrm>
          <a:effectLst/>
        </p:grpSpPr>
        <p:sp>
          <p:nvSpPr>
            <p:cNvPr id="93" name="Rectangle à coins arrondis 8">
              <a:extLst>
                <a:ext uri="{FF2B5EF4-FFF2-40B4-BE49-F238E27FC236}">
                  <a16:creationId xmlns:a16="http://schemas.microsoft.com/office/drawing/2014/main" id="{0D895EE8-62FD-4870-8161-BE88F21E822B}"/>
                </a:ext>
              </a:extLst>
            </p:cNvPr>
            <p:cNvSpPr/>
            <p:nvPr/>
          </p:nvSpPr>
          <p:spPr>
            <a:xfrm>
              <a:off x="4427984" y="3583084"/>
              <a:ext cx="4464496" cy="12241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i="1" dirty="0">
                  <a:solidFill>
                    <a:srgbClr val="000000"/>
                  </a:solidFill>
                  <a:latin typeface="Marianne" panose="02000000000000000000" pitchFamily="50" charset="0"/>
                </a:rPr>
                <a:t>Objectif </a:t>
              </a:r>
              <a:r>
                <a:rPr lang="fr-FR" sz="1800" dirty="0">
                  <a:solidFill>
                    <a:srgbClr val="000000"/>
                  </a:solidFill>
                  <a:latin typeface="Marianne" panose="02000000000000000000" pitchFamily="50" charset="0"/>
                </a:rPr>
                <a:t>:</a:t>
              </a:r>
              <a:r>
                <a:rPr lang="fr-FR" sz="1800" dirty="0">
                  <a:solidFill>
                    <a:srgbClr val="003A76"/>
                  </a:solidFill>
                  <a:latin typeface="Marianne" panose="02000000000000000000" pitchFamily="50" charset="0"/>
                </a:rPr>
                <a:t> </a:t>
              </a:r>
            </a:p>
            <a:p>
              <a:pPr algn="ctr"/>
              <a:r>
                <a:rPr lang="fr-FR" sz="1800" dirty="0">
                  <a:solidFill>
                    <a:srgbClr val="003A76"/>
                  </a:solidFill>
                  <a:latin typeface="Marianne" panose="02000000000000000000" pitchFamily="50" charset="0"/>
                </a:rPr>
                <a:t>faire partager les réflexions des élèves aux personnes concernées (politiques, gestionnaires, usagers du milieu/site…)</a:t>
              </a:r>
              <a:endParaRPr lang="fr-FR" sz="1800" dirty="0">
                <a:solidFill>
                  <a:schemeClr val="tx1"/>
                </a:solidFill>
                <a:latin typeface="Marianne" panose="02000000000000000000" pitchFamily="50" charset="0"/>
              </a:endParaRPr>
            </a:p>
          </p:txBody>
        </p:sp>
        <p:sp>
          <p:nvSpPr>
            <p:cNvPr id="94" name="Rectangle à coins arrondis 9">
              <a:extLst>
                <a:ext uri="{FF2B5EF4-FFF2-40B4-BE49-F238E27FC236}">
                  <a16:creationId xmlns:a16="http://schemas.microsoft.com/office/drawing/2014/main" id="{5174636A-64B5-4971-93E6-B1824E28FB41}"/>
                </a:ext>
              </a:extLst>
            </p:cNvPr>
            <p:cNvSpPr/>
            <p:nvPr/>
          </p:nvSpPr>
          <p:spPr>
            <a:xfrm>
              <a:off x="5580110" y="4936168"/>
              <a:ext cx="2160240" cy="12241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i="1" dirty="0">
                  <a:solidFill>
                    <a:srgbClr val="000000"/>
                  </a:solidFill>
                  <a:latin typeface="Marianne" panose="02000000000000000000" pitchFamily="50" charset="0"/>
                </a:rPr>
                <a:t>Fréquence de réunion </a:t>
              </a:r>
              <a:r>
                <a:rPr lang="fr-FR" sz="1800" dirty="0">
                  <a:solidFill>
                    <a:srgbClr val="000000"/>
                  </a:solidFill>
                  <a:latin typeface="Marianne" panose="02000000000000000000" pitchFamily="50" charset="0"/>
                </a:rPr>
                <a:t>:</a:t>
              </a:r>
            </a:p>
            <a:p>
              <a:pPr algn="ctr"/>
              <a:r>
                <a:rPr lang="fr-FR" sz="1800" dirty="0">
                  <a:solidFill>
                    <a:srgbClr val="003A76"/>
                  </a:solidFill>
                  <a:latin typeface="Marianne" panose="02000000000000000000" pitchFamily="50" charset="0"/>
                </a:rPr>
                <a:t>1 à 2 fois par an</a:t>
              </a:r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21CB666C-793F-4808-8D77-C7450B985890}"/>
                </a:ext>
              </a:extLst>
            </p:cNvPr>
            <p:cNvSpPr/>
            <p:nvPr/>
          </p:nvSpPr>
          <p:spPr>
            <a:xfrm>
              <a:off x="4427984" y="1556792"/>
              <a:ext cx="4464496" cy="1944216"/>
            </a:xfrm>
            <a:prstGeom prst="ellipse">
              <a:avLst/>
            </a:prstGeom>
            <a:gradFill flip="none" rotWithShape="1">
              <a:gsLst>
                <a:gs pos="0">
                  <a:srgbClr val="003A76">
                    <a:shade val="30000"/>
                    <a:satMod val="115000"/>
                  </a:srgbClr>
                </a:gs>
                <a:gs pos="50000">
                  <a:srgbClr val="003A76">
                    <a:shade val="67500"/>
                    <a:satMod val="115000"/>
                  </a:srgbClr>
                </a:gs>
                <a:gs pos="100000">
                  <a:srgbClr val="003A76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950" dirty="0">
                  <a:solidFill>
                    <a:schemeClr val="tx1"/>
                  </a:solidFill>
                  <a:latin typeface="Marianne" panose="02000000000000000000" pitchFamily="50" charset="0"/>
                </a:rPr>
                <a:t>Conseil « élargi » :</a:t>
              </a:r>
            </a:p>
            <a:p>
              <a:pPr algn="ctr"/>
              <a:endParaRPr lang="fr-FR" sz="1950" dirty="0">
                <a:solidFill>
                  <a:schemeClr val="tx1"/>
                </a:solidFill>
                <a:latin typeface="Marianne" panose="02000000000000000000" pitchFamily="50" charset="0"/>
              </a:endParaRPr>
            </a:p>
            <a:p>
              <a:pPr algn="ctr"/>
              <a:r>
                <a:rPr lang="fr-FR" sz="1600" dirty="0">
                  <a:solidFill>
                    <a:schemeClr val="tx1"/>
                  </a:solidFill>
                  <a:latin typeface="Marianne" panose="02000000000000000000" pitchFamily="50" charset="0"/>
                </a:rPr>
                <a:t>Élèves, enseignant et structure accompagnatrice</a:t>
              </a:r>
            </a:p>
            <a:p>
              <a:pPr algn="ctr"/>
              <a:r>
                <a:rPr lang="fr-FR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Marianne" panose="02000000000000000000" pitchFamily="50" charset="0"/>
                </a:rPr>
                <a:t>+ élus, gestionnaires, experts, acteurs locaux, etc…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23BED75-74FA-432C-A8B8-4B9B434B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61" y="4126371"/>
            <a:ext cx="1946341" cy="238041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165248B-22E3-42BD-A710-8D8A49070103}"/>
              </a:ext>
            </a:extLst>
          </p:cNvPr>
          <p:cNvSpPr txBox="1"/>
          <p:nvPr/>
        </p:nvSpPr>
        <p:spPr>
          <a:xfrm>
            <a:off x="2127102" y="1072242"/>
            <a:ext cx="10402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3A76"/>
                </a:solidFill>
                <a:latin typeface="Marianne" panose="02000000000000000000" pitchFamily="50" charset="0"/>
              </a:rPr>
              <a:t>Impliquer les élèves dès le début du projet et faire vivre le Conseil des élèves</a:t>
            </a:r>
          </a:p>
          <a:p>
            <a:r>
              <a:rPr lang="fr-FR" dirty="0">
                <a:solidFill>
                  <a:srgbClr val="003A76"/>
                </a:solidFill>
                <a:latin typeface="Marianne" panose="02000000000000000000" pitchFamily="50" charset="0"/>
              </a:rPr>
              <a:t>	</a:t>
            </a:r>
            <a:endParaRPr lang="fr-FR" sz="22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96997CB-2CB5-4D19-AB33-F7BA36F73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C85B638-2915-4217-A77D-7B67ABBA667E}"/>
              </a:ext>
            </a:extLst>
          </p:cNvPr>
          <p:cNvSpPr/>
          <p:nvPr/>
        </p:nvSpPr>
        <p:spPr>
          <a:xfrm>
            <a:off x="363020" y="7269194"/>
            <a:ext cx="6535150" cy="276999"/>
          </a:xfrm>
          <a:prstGeom prst="rect">
            <a:avLst/>
          </a:prstGeom>
          <a:ln w="38100">
            <a:solidFill>
              <a:srgbClr val="92D050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</a:rPr>
              <a:t>Comment animer le conseil des élèves : </a:t>
            </a:r>
            <a:r>
              <a:rPr lang="fr-FR" sz="1200" dirty="0"/>
              <a:t> </a:t>
            </a:r>
            <a:r>
              <a:rPr lang="fr-FR" sz="1200" dirty="0">
                <a:hlinkClick r:id="rId6"/>
              </a:rPr>
              <a:t>Fiche - Animation du conseil</a:t>
            </a:r>
            <a:r>
              <a:rPr lang="fr-FR" sz="1200" dirty="0"/>
              <a:t>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D62D2B7-FC5C-4E6A-A5CD-1E945B772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4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3CB42A6-E72E-47C8-898A-2839E1D5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641" y="1098871"/>
            <a:ext cx="2296452" cy="2114845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57990D1-63E5-407A-9E48-C7AEAA9F04C4}"/>
              </a:ext>
            </a:extLst>
          </p:cNvPr>
          <p:cNvSpPr txBox="1">
            <a:spLocks/>
          </p:cNvSpPr>
          <p:nvPr/>
        </p:nvSpPr>
        <p:spPr>
          <a:xfrm>
            <a:off x="2836336" y="1534355"/>
            <a:ext cx="6984042" cy="518403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72AFFDD-8D40-4862-B03A-78721F5B2194}"/>
              </a:ext>
            </a:extLst>
          </p:cNvPr>
          <p:cNvSpPr txBox="1"/>
          <p:nvPr/>
        </p:nvSpPr>
        <p:spPr>
          <a:xfrm>
            <a:off x="2023572" y="1370807"/>
            <a:ext cx="93958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3A76"/>
                </a:solidFill>
                <a:latin typeface="Marianne" panose="02000000000000000000" pitchFamily="50" charset="0"/>
              </a:rPr>
              <a:t>	</a:t>
            </a:r>
            <a:r>
              <a:rPr 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- Déroulement en fonction de la temporalité du projet</a:t>
            </a:r>
          </a:p>
          <a:p>
            <a:r>
              <a:rPr 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	- Pas de nécessité d’aller au bout de la démarche dès la 1°</a:t>
            </a:r>
            <a:r>
              <a:rPr lang="fr-FR" sz="2200" dirty="0">
                <a:solidFill>
                  <a:srgbClr val="003A76"/>
                </a:solidFill>
                <a:latin typeface="Marianne" panose="02000000000000000000" pitchFamily="50" charset="0"/>
              </a:rPr>
              <a:t>année 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25E1C009-1547-4BBF-AFFF-9B2236A14EB0}"/>
              </a:ext>
            </a:extLst>
          </p:cNvPr>
          <p:cNvSpPr txBox="1"/>
          <p:nvPr/>
        </p:nvSpPr>
        <p:spPr>
          <a:xfrm>
            <a:off x="10029417" y="5929939"/>
            <a:ext cx="2718937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7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14" dirty="0">
                <a:solidFill>
                  <a:srgbClr val="000000"/>
                </a:solidFill>
                <a:latin typeface="MV Boli" panose="02000500030200090000" pitchFamily="2" charset="0"/>
                <a:ea typeface="ＭＳ Ｐゴシック" panose="020B0600070205080204" pitchFamily="34" charset="-128"/>
                <a:cs typeface="MV Boli" panose="02000500030200090000" pitchFamily="2" charset="0"/>
              </a:rPr>
              <a:t>Sur 1 an… ou plus !</a:t>
            </a: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243A4E1E-04DA-4CD6-B933-9D59C2805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sp>
        <p:nvSpPr>
          <p:cNvPr id="92" name="Titre 1">
            <a:extLst>
              <a:ext uri="{FF2B5EF4-FFF2-40B4-BE49-F238E27FC236}">
                <a16:creationId xmlns:a16="http://schemas.microsoft.com/office/drawing/2014/main" id="{73D0D4B8-33A1-44D4-A975-EC386576B56D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DEROULEMENT DU PROJET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53E1621-39C5-40EE-AC8A-A3C4545A62D9}"/>
              </a:ext>
            </a:extLst>
          </p:cNvPr>
          <p:cNvSpPr/>
          <p:nvPr/>
        </p:nvSpPr>
        <p:spPr>
          <a:xfrm>
            <a:off x="591384" y="6949159"/>
            <a:ext cx="8918467" cy="523220"/>
          </a:xfrm>
          <a:prstGeom prst="rect">
            <a:avLst/>
          </a:prstGeom>
          <a:ln w="38100">
            <a:solidFill>
              <a:srgbClr val="50A2C7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latin typeface="Marianne" panose="02000000000000000000" pitchFamily="50" charset="0"/>
              </a:rPr>
              <a:t>Guide méthodologique:</a:t>
            </a:r>
          </a:p>
          <a:p>
            <a:r>
              <a:rPr lang="fr-FR" sz="1400" dirty="0">
                <a:latin typeface="Marianne" panose="02000000000000000000" pitchFamily="50" charset="0"/>
                <a:hlinkClick r:id="rId5"/>
              </a:rPr>
              <a:t>https://ame.ofb.fr/doku.php?id=guide_methodo</a:t>
            </a:r>
            <a:r>
              <a:rPr lang="fr-FR" sz="1400" dirty="0">
                <a:latin typeface="Marianne" panose="02000000000000000000" pitchFamily="50" charset="0"/>
              </a:rPr>
              <a:t> </a:t>
            </a:r>
          </a:p>
        </p:txBody>
      </p:sp>
      <p:sp>
        <p:nvSpPr>
          <p:cNvPr id="98" name="Flèche : droite 97">
            <a:extLst>
              <a:ext uri="{FF2B5EF4-FFF2-40B4-BE49-F238E27FC236}">
                <a16:creationId xmlns:a16="http://schemas.microsoft.com/office/drawing/2014/main" id="{4DD96158-3BDF-4A16-B2A5-58146A3E5C65}"/>
              </a:ext>
            </a:extLst>
          </p:cNvPr>
          <p:cNvSpPr/>
          <p:nvPr/>
        </p:nvSpPr>
        <p:spPr>
          <a:xfrm>
            <a:off x="117251" y="7056525"/>
            <a:ext cx="474133" cy="308488"/>
          </a:xfrm>
          <a:prstGeom prst="rightArrow">
            <a:avLst/>
          </a:prstGeom>
          <a:solidFill>
            <a:srgbClr val="50A2C7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16" name="Diagramme 115">
            <a:extLst>
              <a:ext uri="{FF2B5EF4-FFF2-40B4-BE49-F238E27FC236}">
                <a16:creationId xmlns:a16="http://schemas.microsoft.com/office/drawing/2014/main" id="{111B7AE5-E312-4304-92C8-7C6398A989C8}"/>
              </a:ext>
            </a:extLst>
          </p:cNvPr>
          <p:cNvGraphicFramePr/>
          <p:nvPr>
            <p:extLst/>
          </p:nvPr>
        </p:nvGraphicFramePr>
        <p:xfrm>
          <a:off x="444499" y="1702500"/>
          <a:ext cx="1169352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A5045A36-A94A-490A-8342-09A38993B5FE}"/>
              </a:ext>
            </a:extLst>
          </p:cNvPr>
          <p:cNvGrpSpPr/>
          <p:nvPr/>
        </p:nvGrpSpPr>
        <p:grpSpPr>
          <a:xfrm>
            <a:off x="1759742" y="3136352"/>
            <a:ext cx="9755981" cy="2400370"/>
            <a:chOff x="1759742" y="1680728"/>
            <a:chExt cx="9755981" cy="2400370"/>
          </a:xfrm>
        </p:grpSpPr>
        <p:pic>
          <p:nvPicPr>
            <p:cNvPr id="118" name="Image 117">
              <a:extLst>
                <a:ext uri="{FF2B5EF4-FFF2-40B4-BE49-F238E27FC236}">
                  <a16:creationId xmlns:a16="http://schemas.microsoft.com/office/drawing/2014/main" id="{86EF1CEC-F786-4578-A7DF-FB2D676E3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59742" y="3661998"/>
              <a:ext cx="438150" cy="419100"/>
            </a:xfrm>
            <a:prstGeom prst="rect">
              <a:avLst/>
            </a:prstGeom>
          </p:spPr>
        </p:pic>
        <p:pic>
          <p:nvPicPr>
            <p:cNvPr id="119" name="Image 118">
              <a:extLst>
                <a:ext uri="{FF2B5EF4-FFF2-40B4-BE49-F238E27FC236}">
                  <a16:creationId xmlns:a16="http://schemas.microsoft.com/office/drawing/2014/main" id="{E9BC44B7-CF84-49CD-BE32-77C7263DB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51147" y="3661998"/>
              <a:ext cx="438150" cy="419100"/>
            </a:xfrm>
            <a:prstGeom prst="rect">
              <a:avLst/>
            </a:prstGeom>
          </p:spPr>
        </p:pic>
        <p:pic>
          <p:nvPicPr>
            <p:cNvPr id="120" name="Image 119">
              <a:extLst>
                <a:ext uri="{FF2B5EF4-FFF2-40B4-BE49-F238E27FC236}">
                  <a16:creationId xmlns:a16="http://schemas.microsoft.com/office/drawing/2014/main" id="{9C4A74DE-9485-466E-93B8-97CE49EF1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46546" y="3661998"/>
              <a:ext cx="438150" cy="419100"/>
            </a:xfrm>
            <a:prstGeom prst="rect">
              <a:avLst/>
            </a:prstGeom>
          </p:spPr>
        </p:pic>
        <p:pic>
          <p:nvPicPr>
            <p:cNvPr id="121" name="Image 120">
              <a:extLst>
                <a:ext uri="{FF2B5EF4-FFF2-40B4-BE49-F238E27FC236}">
                  <a16:creationId xmlns:a16="http://schemas.microsoft.com/office/drawing/2014/main" id="{AC4FA8E3-F692-4BA3-ADAE-B6BABB46C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58419" y="3661998"/>
              <a:ext cx="438150" cy="419100"/>
            </a:xfrm>
            <a:prstGeom prst="rect">
              <a:avLst/>
            </a:prstGeom>
          </p:spPr>
        </p:pic>
        <p:pic>
          <p:nvPicPr>
            <p:cNvPr id="122" name="Image 121">
              <a:extLst>
                <a:ext uri="{FF2B5EF4-FFF2-40B4-BE49-F238E27FC236}">
                  <a16:creationId xmlns:a16="http://schemas.microsoft.com/office/drawing/2014/main" id="{A8E9CF82-536B-4C3D-B9B3-EF3B7130F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88231" y="3661998"/>
              <a:ext cx="438150" cy="419100"/>
            </a:xfrm>
            <a:prstGeom prst="rect">
              <a:avLst/>
            </a:prstGeom>
          </p:spPr>
        </p:pic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CDC3A0E9-F429-44D3-8BD3-A47A534E2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98968" y="3661998"/>
              <a:ext cx="438150" cy="419100"/>
            </a:xfrm>
            <a:prstGeom prst="rect">
              <a:avLst/>
            </a:prstGeom>
          </p:spPr>
        </p:pic>
        <p:pic>
          <p:nvPicPr>
            <p:cNvPr id="124" name="Image 123">
              <a:extLst>
                <a:ext uri="{FF2B5EF4-FFF2-40B4-BE49-F238E27FC236}">
                  <a16:creationId xmlns:a16="http://schemas.microsoft.com/office/drawing/2014/main" id="{AF65A836-2CE3-4639-A39C-B4A0508A4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77573" y="3661998"/>
              <a:ext cx="438150" cy="419100"/>
            </a:xfrm>
            <a:prstGeom prst="rect">
              <a:avLst/>
            </a:prstGeom>
          </p:spPr>
        </p:pic>
        <p:pic>
          <p:nvPicPr>
            <p:cNvPr id="125" name="Image 124">
              <a:extLst>
                <a:ext uri="{FF2B5EF4-FFF2-40B4-BE49-F238E27FC236}">
                  <a16:creationId xmlns:a16="http://schemas.microsoft.com/office/drawing/2014/main" id="{DA700970-71A2-4307-973A-EA0569F75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89433" y="2084288"/>
              <a:ext cx="438151" cy="363345"/>
            </a:xfrm>
            <a:prstGeom prst="rect">
              <a:avLst/>
            </a:prstGeom>
          </p:spPr>
        </p:pic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392083E0-0663-4DF0-87C2-C79FB8AAC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00737" y="2104035"/>
              <a:ext cx="390525" cy="323850"/>
            </a:xfrm>
            <a:prstGeom prst="rect">
              <a:avLst/>
            </a:prstGeom>
          </p:spPr>
        </p:pic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92CFFA5F-4760-46D6-B991-02EEA979D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926504" y="2104035"/>
              <a:ext cx="390525" cy="323850"/>
            </a:xfrm>
            <a:prstGeom prst="rect">
              <a:avLst/>
            </a:prstGeom>
          </p:spPr>
        </p:pic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6B695B04-DAE6-4ADD-9EA3-AF73F3FFA0EA}"/>
                </a:ext>
              </a:extLst>
            </p:cNvPr>
            <p:cNvSpPr txBox="1"/>
            <p:nvPr/>
          </p:nvSpPr>
          <p:spPr>
            <a:xfrm>
              <a:off x="4041770" y="1765366"/>
              <a:ext cx="11334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1200" b="1" i="1"/>
              </a:lvl1pPr>
            </a:lstStyle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fr-FR" sz="1100" i="0" dirty="0">
                  <a:solidFill>
                    <a:prstClr val="black"/>
                  </a:solidFill>
                  <a:latin typeface="Marianne" panose="02000000000000000000" pitchFamily="50" charset="0"/>
                  <a:ea typeface="+mn-ea"/>
                </a:rPr>
                <a:t>Choix du site</a:t>
              </a:r>
            </a:p>
          </p:txBody>
        </p: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D333B3A9-25A5-4C19-A4F7-9913B2E88FB3}"/>
                </a:ext>
              </a:extLst>
            </p:cNvPr>
            <p:cNvSpPr txBox="1"/>
            <p:nvPr/>
          </p:nvSpPr>
          <p:spPr>
            <a:xfrm>
              <a:off x="5563589" y="1680728"/>
              <a:ext cx="10648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fr-FR" sz="1100" b="1" dirty="0">
                  <a:solidFill>
                    <a:prstClr val="black"/>
                  </a:solidFill>
                  <a:latin typeface="Marianne" panose="02000000000000000000" pitchFamily="50" charset="0"/>
                  <a:ea typeface="+mn-ea"/>
                </a:rPr>
                <a:t>Choix des axes d’étude</a:t>
              </a:r>
            </a:p>
          </p:txBody>
        </p:sp>
        <p:sp>
          <p:nvSpPr>
            <p:cNvPr id="130" name="ZoneTexte 129">
              <a:extLst>
                <a:ext uri="{FF2B5EF4-FFF2-40B4-BE49-F238E27FC236}">
                  <a16:creationId xmlns:a16="http://schemas.microsoft.com/office/drawing/2014/main" id="{D5DC0989-A79B-4001-B54F-D5E181EA843C}"/>
                </a:ext>
              </a:extLst>
            </p:cNvPr>
            <p:cNvSpPr txBox="1"/>
            <p:nvPr/>
          </p:nvSpPr>
          <p:spPr>
            <a:xfrm>
              <a:off x="8609928" y="1680728"/>
              <a:ext cx="10648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fr-FR" sz="1100" b="1" dirty="0">
                  <a:solidFill>
                    <a:prstClr val="black"/>
                  </a:solidFill>
                  <a:latin typeface="Marianne" panose="02000000000000000000" pitchFamily="50" charset="0"/>
                  <a:ea typeface="+mn-ea"/>
                </a:rPr>
                <a:t>Choix des actions</a:t>
              </a:r>
            </a:p>
          </p:txBody>
        </p:sp>
      </p:grpSp>
      <p:pic>
        <p:nvPicPr>
          <p:cNvPr id="131" name="Image 130">
            <a:extLst>
              <a:ext uri="{FF2B5EF4-FFF2-40B4-BE49-F238E27FC236}">
                <a16:creationId xmlns:a16="http://schemas.microsoft.com/office/drawing/2014/main" id="{24DB4DB7-F5F3-4045-BB40-1EBFED0C81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6039" y="3515957"/>
            <a:ext cx="438151" cy="363345"/>
          </a:xfrm>
          <a:prstGeom prst="rect">
            <a:avLst/>
          </a:prstGeom>
        </p:spPr>
      </p:pic>
      <p:sp>
        <p:nvSpPr>
          <p:cNvPr id="132" name="ZoneTexte 131">
            <a:extLst>
              <a:ext uri="{FF2B5EF4-FFF2-40B4-BE49-F238E27FC236}">
                <a16:creationId xmlns:a16="http://schemas.microsoft.com/office/drawing/2014/main" id="{49289E6A-D858-41FC-8157-4D6FE55E58EA}"/>
              </a:ext>
            </a:extLst>
          </p:cNvPr>
          <p:cNvSpPr txBox="1"/>
          <p:nvPr/>
        </p:nvSpPr>
        <p:spPr>
          <a:xfrm>
            <a:off x="1493513" y="3136319"/>
            <a:ext cx="1133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 b="1" i="1"/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100" i="0" dirty="0">
                <a:solidFill>
                  <a:prstClr val="black"/>
                </a:solidFill>
                <a:latin typeface="Marianne" panose="02000000000000000000" pitchFamily="50" charset="0"/>
                <a:ea typeface="+mn-ea"/>
              </a:rPr>
              <a:t>Engagement dans le projet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BC55B4C-0635-4954-8DB8-711A2229DC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10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3CB42A6-E72E-47C8-898A-2839E1D5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546" y="3951371"/>
            <a:ext cx="1826624" cy="1682172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57990D1-63E5-407A-9E48-C7AEAA9F04C4}"/>
              </a:ext>
            </a:extLst>
          </p:cNvPr>
          <p:cNvSpPr txBox="1">
            <a:spLocks/>
          </p:cNvSpPr>
          <p:nvPr/>
        </p:nvSpPr>
        <p:spPr>
          <a:xfrm>
            <a:off x="2836336" y="1534355"/>
            <a:ext cx="6984042" cy="518403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243A4E1E-04DA-4CD6-B933-9D59C2805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grpSp>
        <p:nvGrpSpPr>
          <p:cNvPr id="157" name="Groupe 156">
            <a:extLst>
              <a:ext uri="{FF2B5EF4-FFF2-40B4-BE49-F238E27FC236}">
                <a16:creationId xmlns:a16="http://schemas.microsoft.com/office/drawing/2014/main" id="{FB6C706B-2EFB-4027-8820-A73344235545}"/>
              </a:ext>
            </a:extLst>
          </p:cNvPr>
          <p:cNvGrpSpPr/>
          <p:nvPr/>
        </p:nvGrpSpPr>
        <p:grpSpPr>
          <a:xfrm>
            <a:off x="692537" y="1755988"/>
            <a:ext cx="12101006" cy="5463734"/>
            <a:chOff x="477467" y="1017986"/>
            <a:chExt cx="12101006" cy="5463734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0EDDFB68-AF34-4B7D-A534-6EECE8DDEE59}"/>
                </a:ext>
              </a:extLst>
            </p:cNvPr>
            <p:cNvGrpSpPr/>
            <p:nvPr/>
          </p:nvGrpSpPr>
          <p:grpSpPr>
            <a:xfrm>
              <a:off x="477467" y="1017986"/>
              <a:ext cx="11331669" cy="5463734"/>
              <a:chOff x="477467" y="1017986"/>
              <a:chExt cx="11331669" cy="5463734"/>
            </a:xfrm>
          </p:grpSpPr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F046437A-6485-42CE-9DF3-360FAB65F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9742" y="3523654"/>
                <a:ext cx="438150" cy="419100"/>
              </a:xfrm>
              <a:prstGeom prst="rect">
                <a:avLst/>
              </a:prstGeom>
            </p:spPr>
          </p:pic>
          <p:pic>
            <p:nvPicPr>
              <p:cNvPr id="100" name="Image 99">
                <a:extLst>
                  <a:ext uri="{FF2B5EF4-FFF2-40B4-BE49-F238E27FC236}">
                    <a16:creationId xmlns:a16="http://schemas.microsoft.com/office/drawing/2014/main" id="{4E7E5B8E-088B-46FD-94AA-3E5E48E5E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1147" y="3514129"/>
                <a:ext cx="438150" cy="419100"/>
              </a:xfrm>
              <a:prstGeom prst="rect">
                <a:avLst/>
              </a:prstGeom>
            </p:spPr>
          </p:pic>
          <p:pic>
            <p:nvPicPr>
              <p:cNvPr id="101" name="Image 100">
                <a:extLst>
                  <a:ext uri="{FF2B5EF4-FFF2-40B4-BE49-F238E27FC236}">
                    <a16:creationId xmlns:a16="http://schemas.microsoft.com/office/drawing/2014/main" id="{81B08C22-E00E-4D48-AE31-B336B41E2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46546" y="3514129"/>
                <a:ext cx="438150" cy="419100"/>
              </a:xfrm>
              <a:prstGeom prst="rect">
                <a:avLst/>
              </a:prstGeom>
            </p:spPr>
          </p:pic>
          <p:pic>
            <p:nvPicPr>
              <p:cNvPr id="102" name="Image 101">
                <a:extLst>
                  <a:ext uri="{FF2B5EF4-FFF2-40B4-BE49-F238E27FC236}">
                    <a16:creationId xmlns:a16="http://schemas.microsoft.com/office/drawing/2014/main" id="{93953C0E-50A6-46AE-9449-176E7569AA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58419" y="3485554"/>
                <a:ext cx="438150" cy="419100"/>
              </a:xfrm>
              <a:prstGeom prst="rect">
                <a:avLst/>
              </a:prstGeom>
            </p:spPr>
          </p:pic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id="{A7C2C7C1-8139-45D2-A647-CF4372B46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88231" y="3485554"/>
                <a:ext cx="438150" cy="419100"/>
              </a:xfrm>
              <a:prstGeom prst="rect">
                <a:avLst/>
              </a:prstGeom>
            </p:spPr>
          </p:pic>
          <p:pic>
            <p:nvPicPr>
              <p:cNvPr id="104" name="Image 103">
                <a:extLst>
                  <a:ext uri="{FF2B5EF4-FFF2-40B4-BE49-F238E27FC236}">
                    <a16:creationId xmlns:a16="http://schemas.microsoft.com/office/drawing/2014/main" id="{2BF3676F-2869-4295-B871-7B40EAF46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98968" y="3523654"/>
                <a:ext cx="438150" cy="419100"/>
              </a:xfrm>
              <a:prstGeom prst="rect">
                <a:avLst/>
              </a:prstGeom>
            </p:spPr>
          </p:pic>
          <p:pic>
            <p:nvPicPr>
              <p:cNvPr id="105" name="Image 104">
                <a:extLst>
                  <a:ext uri="{FF2B5EF4-FFF2-40B4-BE49-F238E27FC236}">
                    <a16:creationId xmlns:a16="http://schemas.microsoft.com/office/drawing/2014/main" id="{A52094A7-B3BF-449F-8F6C-3DB400FB3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7573" y="3514129"/>
                <a:ext cx="438150" cy="419100"/>
              </a:xfrm>
              <a:prstGeom prst="rect">
                <a:avLst/>
              </a:prstGeom>
            </p:spPr>
          </p:pic>
          <p:pic>
            <p:nvPicPr>
              <p:cNvPr id="106" name="Image 105">
                <a:extLst>
                  <a:ext uri="{FF2B5EF4-FFF2-40B4-BE49-F238E27FC236}">
                    <a16:creationId xmlns:a16="http://schemas.microsoft.com/office/drawing/2014/main" id="{EC3BFFD4-088B-493B-922C-9D49C343A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89433" y="2014912"/>
                <a:ext cx="438151" cy="363345"/>
              </a:xfrm>
              <a:prstGeom prst="rect">
                <a:avLst/>
              </a:prstGeom>
            </p:spPr>
          </p:pic>
          <p:pic>
            <p:nvPicPr>
              <p:cNvPr id="107" name="Image 106">
                <a:extLst>
                  <a:ext uri="{FF2B5EF4-FFF2-40B4-BE49-F238E27FC236}">
                    <a16:creationId xmlns:a16="http://schemas.microsoft.com/office/drawing/2014/main" id="{FE9B9A8A-2E2D-42DB-B245-9C1873D6F7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00737" y="2034659"/>
                <a:ext cx="390525" cy="323850"/>
              </a:xfrm>
              <a:prstGeom prst="rect">
                <a:avLst/>
              </a:prstGeom>
            </p:spPr>
          </p:pic>
          <p:pic>
            <p:nvPicPr>
              <p:cNvPr id="108" name="Image 107">
                <a:extLst>
                  <a:ext uri="{FF2B5EF4-FFF2-40B4-BE49-F238E27FC236}">
                    <a16:creationId xmlns:a16="http://schemas.microsoft.com/office/drawing/2014/main" id="{FC163BB9-A39A-49ED-A918-48443C6995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26504" y="2072862"/>
                <a:ext cx="390525" cy="323850"/>
              </a:xfrm>
              <a:prstGeom prst="rect">
                <a:avLst/>
              </a:prstGeom>
            </p:spPr>
          </p:pic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FAB95CC9-21EA-435F-9328-A3C2F8243D70}"/>
                  </a:ext>
                </a:extLst>
              </p:cNvPr>
              <p:cNvSpPr txBox="1"/>
              <p:nvPr/>
            </p:nvSpPr>
            <p:spPr>
              <a:xfrm>
                <a:off x="4041770" y="1765085"/>
                <a:ext cx="11334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algn="ctr">
                  <a:defRPr sz="1200" b="1" i="1"/>
                </a:lvl1pPr>
              </a:lstStyle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Choix du site</a:t>
                </a:r>
              </a:p>
            </p:txBody>
          </p:sp>
          <p:sp>
            <p:nvSpPr>
              <p:cNvPr id="110" name="ZoneTexte 109">
                <a:extLst>
                  <a:ext uri="{FF2B5EF4-FFF2-40B4-BE49-F238E27FC236}">
                    <a16:creationId xmlns:a16="http://schemas.microsoft.com/office/drawing/2014/main" id="{5569F65D-E30F-4E57-9AF7-86696E406A27}"/>
                  </a:ext>
                </a:extLst>
              </p:cNvPr>
              <p:cNvSpPr txBox="1"/>
              <p:nvPr/>
            </p:nvSpPr>
            <p:spPr>
              <a:xfrm>
                <a:off x="5563589" y="1611197"/>
                <a:ext cx="10648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b="1" i="1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Choix des axes d’étude</a:t>
                </a:r>
              </a:p>
            </p:txBody>
          </p:sp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id="{B3D5DE9A-F815-406A-9A60-E3792F29EA3E}"/>
                  </a:ext>
                </a:extLst>
              </p:cNvPr>
              <p:cNvSpPr txBox="1"/>
              <p:nvPr/>
            </p:nvSpPr>
            <p:spPr>
              <a:xfrm>
                <a:off x="8609928" y="1668942"/>
                <a:ext cx="10648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b="1" i="1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Choix des actions</a:t>
                </a:r>
              </a:p>
            </p:txBody>
          </p:sp>
          <p:grpSp>
            <p:nvGrpSpPr>
              <p:cNvPr id="112" name="Groupe 111">
                <a:extLst>
                  <a:ext uri="{FF2B5EF4-FFF2-40B4-BE49-F238E27FC236}">
                    <a16:creationId xmlns:a16="http://schemas.microsoft.com/office/drawing/2014/main" id="{86EB752C-6D95-4A63-A50D-32B69A859300}"/>
                  </a:ext>
                </a:extLst>
              </p:cNvPr>
              <p:cNvGrpSpPr/>
              <p:nvPr/>
            </p:nvGrpSpPr>
            <p:grpSpPr>
              <a:xfrm>
                <a:off x="477467" y="5525127"/>
                <a:ext cx="1936747" cy="840651"/>
                <a:chOff x="1133475" y="5058961"/>
                <a:chExt cx="1936747" cy="840651"/>
              </a:xfrm>
            </p:grpSpPr>
            <p:pic>
              <p:nvPicPr>
                <p:cNvPr id="113" name="Image 112">
                  <a:extLst>
                    <a:ext uri="{FF2B5EF4-FFF2-40B4-BE49-F238E27FC236}">
                      <a16:creationId xmlns:a16="http://schemas.microsoft.com/office/drawing/2014/main" id="{E94EFCAE-694D-4A20-B894-CBF560ECB6B6}"/>
                    </a:ext>
                  </a:extLst>
                </p:cNvPr>
                <p:cNvPicPr/>
                <p:nvPr/>
              </p:nvPicPr>
              <p:blipFill rotWithShape="1">
                <a:blip r:embed="rId7"/>
                <a:srcRect l="14971" t="77096" r="65411" b="-3297"/>
                <a:stretch/>
              </p:blipFill>
              <p:spPr>
                <a:xfrm>
                  <a:off x="1133475" y="5058961"/>
                  <a:ext cx="1781963" cy="840651"/>
                </a:xfrm>
                <a:prstGeom prst="rect">
                  <a:avLst/>
                </a:prstGeom>
              </p:spPr>
            </p:pic>
            <p:sp>
              <p:nvSpPr>
                <p:cNvPr id="114" name="ZoneTexte 113">
                  <a:extLst>
                    <a:ext uri="{FF2B5EF4-FFF2-40B4-BE49-F238E27FC236}">
                      <a16:creationId xmlns:a16="http://schemas.microsoft.com/office/drawing/2014/main" id="{52A7415D-786F-49BA-9D70-553ADA1D82D3}"/>
                    </a:ext>
                  </a:extLst>
                </p:cNvPr>
                <p:cNvSpPr txBox="1"/>
                <p:nvPr/>
              </p:nvSpPr>
              <p:spPr>
                <a:xfrm>
                  <a:off x="1555748" y="5251850"/>
                  <a:ext cx="1514474" cy="276999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algn="ctr">
                    <a:defRPr sz="1200" b="1" i="1"/>
                  </a:lvl1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</a:rPr>
                    <a:t>Conseil des élèves</a:t>
                  </a:r>
                </a:p>
              </p:txBody>
            </p:sp>
          </p:grpSp>
          <p:sp>
            <p:nvSpPr>
              <p:cNvPr id="115" name="ZoneTexte 114">
                <a:extLst>
                  <a:ext uri="{FF2B5EF4-FFF2-40B4-BE49-F238E27FC236}">
                    <a16:creationId xmlns:a16="http://schemas.microsoft.com/office/drawing/2014/main" id="{3B44A8DD-1F23-4F81-AA12-AAB2C28FBB9F}"/>
                  </a:ext>
                </a:extLst>
              </p:cNvPr>
              <p:cNvSpPr txBox="1"/>
              <p:nvPr/>
            </p:nvSpPr>
            <p:spPr>
              <a:xfrm>
                <a:off x="1562865" y="1017986"/>
                <a:ext cx="98701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800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Une méthode basée sur le développement participatif des plans de gestion des aires protégées</a:t>
                </a:r>
              </a:p>
            </p:txBody>
          </p:sp>
          <p:grpSp>
            <p:nvGrpSpPr>
              <p:cNvPr id="116" name="Groupe 115">
                <a:extLst>
                  <a:ext uri="{FF2B5EF4-FFF2-40B4-BE49-F238E27FC236}">
                    <a16:creationId xmlns:a16="http://schemas.microsoft.com/office/drawing/2014/main" id="{36DFA718-377C-4609-A363-5660307D3BB3}"/>
                  </a:ext>
                </a:extLst>
              </p:cNvPr>
              <p:cNvGrpSpPr/>
              <p:nvPr/>
            </p:nvGrpSpPr>
            <p:grpSpPr>
              <a:xfrm>
                <a:off x="4697315" y="3977050"/>
                <a:ext cx="2560358" cy="2504670"/>
                <a:chOff x="4697315" y="3977050"/>
                <a:chExt cx="2560358" cy="2504670"/>
              </a:xfrm>
            </p:grpSpPr>
            <p:sp>
              <p:nvSpPr>
                <p:cNvPr id="117" name="Flèche : chevron 116">
                  <a:extLst>
                    <a:ext uri="{FF2B5EF4-FFF2-40B4-BE49-F238E27FC236}">
                      <a16:creationId xmlns:a16="http://schemas.microsoft.com/office/drawing/2014/main" id="{73555AAC-DD9A-4170-8D0B-1115BB033F08}"/>
                    </a:ext>
                  </a:extLst>
                </p:cNvPr>
                <p:cNvSpPr/>
                <p:nvPr/>
              </p:nvSpPr>
              <p:spPr>
                <a:xfrm>
                  <a:off x="4697315" y="3977050"/>
                  <a:ext cx="2560358" cy="2504670"/>
                </a:xfrm>
                <a:prstGeom prst="chevron">
                  <a:avLst>
                    <a:gd name="adj" fmla="val 0"/>
                  </a:avLst>
                </a:prstGeom>
                <a:solidFill>
                  <a:srgbClr val="FFC000">
                    <a:tint val="40000"/>
                    <a:alpha val="90000"/>
                    <a:hueOff val="3620642"/>
                    <a:satOff val="-17082"/>
                    <a:lumOff val="-617"/>
                    <a:alphaOff val="0"/>
                  </a:srgbClr>
                </a:solidFill>
                <a:ln w="12700" cap="flat" cmpd="sng" algn="ctr">
                  <a:solidFill>
                    <a:srgbClr val="FFC000">
                      <a:tint val="40000"/>
                      <a:alpha val="90000"/>
                      <a:hueOff val="3620642"/>
                      <a:satOff val="-17082"/>
                      <a:lumOff val="-617"/>
                      <a:alphaOff val="0"/>
                    </a:srgbClr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118" name="Flèche : chevron 4">
                  <a:extLst>
                    <a:ext uri="{FF2B5EF4-FFF2-40B4-BE49-F238E27FC236}">
                      <a16:creationId xmlns:a16="http://schemas.microsoft.com/office/drawing/2014/main" id="{7B4364B4-F13C-4E81-894E-94EA85F23388}"/>
                    </a:ext>
                  </a:extLst>
                </p:cNvPr>
                <p:cNvSpPr txBox="1"/>
                <p:nvPr/>
              </p:nvSpPr>
              <p:spPr>
                <a:xfrm>
                  <a:off x="4852099" y="4325560"/>
                  <a:ext cx="2113578" cy="19835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21590" tIns="10795" rIns="0" bIns="10795" numCol="1" spcCol="1270" anchor="ctr" anchorCtr="0">
                  <a:noAutofit/>
                </a:bodyPr>
                <a:lstStyle/>
                <a:p>
                  <a:pPr marL="0" marR="0" lvl="0" indent="0" algn="ctr" defTabSz="7556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0" u="sng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Collecte d’informations objectives sur le site</a:t>
                  </a:r>
                  <a:br>
                    <a: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</a:b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defTabSz="7556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Alternance temps en classe  </a:t>
                  </a:r>
                  <a:r>
                    <a: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(cours, recherches documentaires, </a:t>
                  </a:r>
                  <a:r>
                    <a:rPr kumimoji="0" lang="fr-FR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etc</a:t>
                  </a:r>
                  <a:r>
                    <a: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) et </a:t>
                  </a:r>
                  <a:r>
                    <a:rPr kumimoji="0" lang="fr-FR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temps sur site </a:t>
                  </a:r>
                  <a:r>
                    <a: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(lecture de paysage, approche sensorielle, protocole de sciences participatives).</a:t>
                  </a:r>
                </a:p>
                <a:p>
                  <a:pPr marL="0" marR="0" lvl="0" indent="0" defTabSz="7556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defTabSz="7556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= être en capacité de (se re)présenter le site</a:t>
                  </a:r>
                </a:p>
                <a:p>
                  <a:pPr marL="0" marR="0" lvl="0" indent="0" defTabSz="7556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oupe 118">
                <a:extLst>
                  <a:ext uri="{FF2B5EF4-FFF2-40B4-BE49-F238E27FC236}">
                    <a16:creationId xmlns:a16="http://schemas.microsoft.com/office/drawing/2014/main" id="{90335701-AD8E-4CF8-8B52-9AB48144238E}"/>
                  </a:ext>
                </a:extLst>
              </p:cNvPr>
              <p:cNvGrpSpPr/>
              <p:nvPr/>
            </p:nvGrpSpPr>
            <p:grpSpPr>
              <a:xfrm>
                <a:off x="7388232" y="3979085"/>
                <a:ext cx="2113578" cy="2502635"/>
                <a:chOff x="7388232" y="3979085"/>
                <a:chExt cx="2113578" cy="2502635"/>
              </a:xfrm>
            </p:grpSpPr>
            <p:sp>
              <p:nvSpPr>
                <p:cNvPr id="120" name="Flèche : chevron 119">
                  <a:extLst>
                    <a:ext uri="{FF2B5EF4-FFF2-40B4-BE49-F238E27FC236}">
                      <a16:creationId xmlns:a16="http://schemas.microsoft.com/office/drawing/2014/main" id="{E16F778A-6D3B-45A2-BC65-908F25893A44}"/>
                    </a:ext>
                  </a:extLst>
                </p:cNvPr>
                <p:cNvSpPr/>
                <p:nvPr/>
              </p:nvSpPr>
              <p:spPr>
                <a:xfrm>
                  <a:off x="7388232" y="3979085"/>
                  <a:ext cx="2113578" cy="2502635"/>
                </a:xfrm>
                <a:prstGeom prst="chevron">
                  <a:avLst>
                    <a:gd name="adj" fmla="val 0"/>
                  </a:avLst>
                </a:prstGeom>
                <a:solidFill>
                  <a:srgbClr val="D4F6E8"/>
                </a:solidFill>
                <a:ln w="12700" cap="flat" cmpd="sng" algn="ctr">
                  <a:solidFill>
                    <a:srgbClr val="D4F6E8">
                      <a:alpha val="90000"/>
                    </a:srgbClr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121" name="Flèche : chevron 4">
                  <a:extLst>
                    <a:ext uri="{FF2B5EF4-FFF2-40B4-BE49-F238E27FC236}">
                      <a16:creationId xmlns:a16="http://schemas.microsoft.com/office/drawing/2014/main" id="{3615668D-F8EC-4C29-A081-8088774D630F}"/>
                    </a:ext>
                  </a:extLst>
                </p:cNvPr>
                <p:cNvSpPr txBox="1"/>
                <p:nvPr/>
              </p:nvSpPr>
              <p:spPr>
                <a:xfrm>
                  <a:off x="7437845" y="4064869"/>
                  <a:ext cx="1960033" cy="19068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21590" tIns="10795" rIns="0" bIns="10795" numCol="1" spcCol="1270" anchor="ctr" anchorCtr="0">
                  <a:noAutofit/>
                </a:bodyPr>
                <a:lstStyle/>
                <a:p>
                  <a:pPr marL="0" marR="0" lvl="0" indent="0" algn="ctr" defTabSz="7556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0" u="sng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Que révèlent ces </a:t>
                  </a:r>
                  <a:br>
                    <a:rPr kumimoji="0" lang="fr-FR" sz="1200" b="1" i="0" u="sng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</a:br>
                  <a:r>
                    <a:rPr kumimoji="0" lang="fr-FR" sz="1200" b="1" i="0" u="sng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informations ?</a:t>
                  </a:r>
                  <a:br>
                    <a:rPr kumimoji="0" lang="fr-FR" sz="1200" b="1" i="0" u="sng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</a:br>
                  <a:endParaRPr kumimoji="0" lang="fr-FR" sz="1200" b="1" i="0" u="sng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defTabSz="7556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- Croiser les différents résultats / informations</a:t>
                  </a:r>
                </a:p>
                <a:p>
                  <a:pPr marL="0" marR="0" lvl="0" indent="0" defTabSz="7556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- Qualifier les pressions sur le site</a:t>
                  </a:r>
                </a:p>
                <a:p>
                  <a:pPr marL="0" marR="0" lvl="0" indent="0" defTabSz="7556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- Repérer / choisir un enjeu prioritaire pour la préservation du site</a:t>
                  </a:r>
                </a:p>
              </p:txBody>
            </p:sp>
          </p:grpSp>
          <p:grpSp>
            <p:nvGrpSpPr>
              <p:cNvPr id="122" name="Groupe 121">
                <a:extLst>
                  <a:ext uri="{FF2B5EF4-FFF2-40B4-BE49-F238E27FC236}">
                    <a16:creationId xmlns:a16="http://schemas.microsoft.com/office/drawing/2014/main" id="{A67B15ED-1D7D-4724-ACF4-D6AE6D5A2444}"/>
                  </a:ext>
                </a:extLst>
              </p:cNvPr>
              <p:cNvGrpSpPr/>
              <p:nvPr/>
            </p:nvGrpSpPr>
            <p:grpSpPr>
              <a:xfrm>
                <a:off x="9669305" y="3977049"/>
                <a:ext cx="2139831" cy="2502635"/>
                <a:chOff x="9669305" y="3977049"/>
                <a:chExt cx="2139831" cy="2502635"/>
              </a:xfrm>
            </p:grpSpPr>
            <p:sp>
              <p:nvSpPr>
                <p:cNvPr id="123" name="Flèche : chevron 122">
                  <a:extLst>
                    <a:ext uri="{FF2B5EF4-FFF2-40B4-BE49-F238E27FC236}">
                      <a16:creationId xmlns:a16="http://schemas.microsoft.com/office/drawing/2014/main" id="{2316DEC9-D620-4CBF-B85E-5208AAA8095E}"/>
                    </a:ext>
                  </a:extLst>
                </p:cNvPr>
                <p:cNvSpPr/>
                <p:nvPr/>
              </p:nvSpPr>
              <p:spPr>
                <a:xfrm>
                  <a:off x="9669305" y="3977049"/>
                  <a:ext cx="2113578" cy="2502635"/>
                </a:xfrm>
                <a:prstGeom prst="chevron">
                  <a:avLst>
                    <a:gd name="adj" fmla="val 0"/>
                  </a:avLst>
                </a:prstGeom>
                <a:solidFill>
                  <a:srgbClr val="D6E1F1"/>
                </a:solidFill>
                <a:ln w="12700" cap="flat" cmpd="sng" algn="ctr">
                  <a:solidFill>
                    <a:srgbClr val="D6E1F1"/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124" name="Flèche : chevron 4">
                  <a:extLst>
                    <a:ext uri="{FF2B5EF4-FFF2-40B4-BE49-F238E27FC236}">
                      <a16:creationId xmlns:a16="http://schemas.microsoft.com/office/drawing/2014/main" id="{2799CAB3-0144-4DA2-8F08-39B5DB090561}"/>
                    </a:ext>
                  </a:extLst>
                </p:cNvPr>
                <p:cNvSpPr txBox="1"/>
                <p:nvPr/>
              </p:nvSpPr>
              <p:spPr>
                <a:xfrm>
                  <a:off x="9695558" y="4109603"/>
                  <a:ext cx="2113578" cy="2114781"/>
                </a:xfrm>
                <a:prstGeom prst="rect">
                  <a:avLst/>
                </a:prstGeom>
                <a:noFill/>
                <a:ln>
                  <a:solidFill>
                    <a:srgbClr val="D6E1F1"/>
                  </a:solidFill>
                </a:ln>
                <a:effectLst/>
              </p:spPr>
              <p:txBody>
                <a:bodyPr spcFirstLastPara="0" vert="horz" wrap="square" lIns="21590" tIns="10795" rIns="0" bIns="10795" numCol="1" spcCol="1270" anchor="ctr" anchorCtr="0">
                  <a:noAutofit/>
                </a:bodyPr>
                <a:lstStyle/>
                <a:p>
                  <a:pPr marL="0" marR="0" lvl="0" indent="0" algn="ctr" defTabSz="7556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0" u="sng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Propositions d’actions et lien avec les acteurs / experts</a:t>
                  </a:r>
                  <a:br>
                    <a:rPr kumimoji="0" lang="fr-FR" sz="1200" b="1" i="0" u="sng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</a:br>
                  <a:endParaRPr kumimoji="0" lang="fr-FR" sz="1200" b="1" i="0" u="sng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171450" marR="0" lvl="0" indent="-171450" defTabSz="7556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r>
                    <a: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Conseils des élèves élargi : présentation de l’état des lieux, des enjeux et des propositions, puis débat avec des acteurs </a:t>
                  </a:r>
                </a:p>
                <a:p>
                  <a:pPr marL="0" marR="0" lvl="0" indent="0" defTabSz="7556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br>
                    <a: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</a:br>
                  <a:r>
                    <a:rPr kumimoji="0" lang="fr-FR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Puis</a:t>
                  </a:r>
                  <a:endParaRPr kumimoji="0" lang="fr-FR" sz="1200" b="1" i="0" u="sng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defTabSz="75565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0" u="sng" strike="noStrike" kern="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Mise en œuvre d’une (ou plusieurs) action(s) prioritaire(s)</a:t>
                  </a:r>
                  <a:endPara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25" name="Image 124">
                <a:extLst>
                  <a:ext uri="{FF2B5EF4-FFF2-40B4-BE49-F238E27FC236}">
                    <a16:creationId xmlns:a16="http://schemas.microsoft.com/office/drawing/2014/main" id="{E4CC1AC5-F501-4234-9109-08AA190F872A}"/>
                  </a:ext>
                </a:extLst>
              </p:cNvPr>
              <p:cNvPicPr/>
              <p:nvPr/>
            </p:nvPicPr>
            <p:blipFill rotWithShape="1">
              <a:blip r:embed="rId7"/>
              <a:srcRect l="14682" t="87839" r="80122" b="-3885"/>
              <a:stretch/>
            </p:blipFill>
            <p:spPr>
              <a:xfrm>
                <a:off x="1824276" y="1917017"/>
                <a:ext cx="471949" cy="514788"/>
              </a:xfrm>
              <a:prstGeom prst="rect">
                <a:avLst/>
              </a:prstGeom>
            </p:spPr>
          </p:pic>
          <p:sp>
            <p:nvSpPr>
              <p:cNvPr id="126" name="ZoneTexte 125">
                <a:extLst>
                  <a:ext uri="{FF2B5EF4-FFF2-40B4-BE49-F238E27FC236}">
                    <a16:creationId xmlns:a16="http://schemas.microsoft.com/office/drawing/2014/main" id="{8C466417-96FC-4534-85F7-7DCC5F3C6D33}"/>
                  </a:ext>
                </a:extLst>
              </p:cNvPr>
              <p:cNvSpPr txBox="1"/>
              <p:nvPr/>
            </p:nvSpPr>
            <p:spPr>
              <a:xfrm>
                <a:off x="1427696" y="1530815"/>
                <a:ext cx="12651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fr-FR" sz="1200" b="1" i="1" dirty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Engagement dans le projet</a:t>
                </a:r>
              </a:p>
            </p:txBody>
          </p:sp>
        </p:grp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F8140F1-0112-479C-B7D7-9586FD575111}"/>
                </a:ext>
              </a:extLst>
            </p:cNvPr>
            <p:cNvGrpSpPr/>
            <p:nvPr/>
          </p:nvGrpSpPr>
          <p:grpSpPr>
            <a:xfrm>
              <a:off x="901122" y="2370928"/>
              <a:ext cx="11677351" cy="1132984"/>
              <a:chOff x="882799" y="3214139"/>
              <a:chExt cx="11677351" cy="1132984"/>
            </a:xfrm>
          </p:grpSpPr>
          <p:grpSp>
            <p:nvGrpSpPr>
              <p:cNvPr id="142" name="Groupe 141">
                <a:extLst>
                  <a:ext uri="{FF2B5EF4-FFF2-40B4-BE49-F238E27FC236}">
                    <a16:creationId xmlns:a16="http://schemas.microsoft.com/office/drawing/2014/main" id="{91C6F530-B9A6-4A33-A774-C3EDF3CE818B}"/>
                  </a:ext>
                </a:extLst>
              </p:cNvPr>
              <p:cNvGrpSpPr/>
              <p:nvPr/>
            </p:nvGrpSpPr>
            <p:grpSpPr>
              <a:xfrm>
                <a:off x="882799" y="3214139"/>
                <a:ext cx="2494780" cy="1132984"/>
                <a:chOff x="8086" y="2142841"/>
                <a:chExt cx="2494780" cy="1132984"/>
              </a:xfrm>
            </p:grpSpPr>
            <p:sp>
              <p:nvSpPr>
                <p:cNvPr id="155" name="Flèche : chevron 154">
                  <a:extLst>
                    <a:ext uri="{FF2B5EF4-FFF2-40B4-BE49-F238E27FC236}">
                      <a16:creationId xmlns:a16="http://schemas.microsoft.com/office/drawing/2014/main" id="{CF305389-B851-4CBE-8750-3E6C8F3DAB2B}"/>
                    </a:ext>
                  </a:extLst>
                </p:cNvPr>
                <p:cNvSpPr/>
                <p:nvPr/>
              </p:nvSpPr>
              <p:spPr>
                <a:xfrm>
                  <a:off x="8086" y="2142841"/>
                  <a:ext cx="2494780" cy="1132984"/>
                </a:xfrm>
                <a:prstGeom prst="chevron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156" name="Flèche : chevron 4">
                  <a:extLst>
                    <a:ext uri="{FF2B5EF4-FFF2-40B4-BE49-F238E27FC236}">
                      <a16:creationId xmlns:a16="http://schemas.microsoft.com/office/drawing/2014/main" id="{55E96948-605A-49BF-B998-AC03AD191AF9}"/>
                    </a:ext>
                  </a:extLst>
                </p:cNvPr>
                <p:cNvSpPr txBox="1"/>
                <p:nvPr/>
              </p:nvSpPr>
              <p:spPr>
                <a:xfrm>
                  <a:off x="574578" y="2142841"/>
                  <a:ext cx="1361796" cy="11329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20320" tIns="10160" rIns="0" bIns="10160" numCol="1" spcCol="1270" anchor="ctr" anchorCtr="0">
                  <a:noAutofit/>
                </a:bodyPr>
                <a:lstStyle/>
                <a:p>
                  <a:pPr marL="0" marR="0" lvl="0" indent="0" algn="ctr" defTabSz="7112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Découverte du projet</a:t>
                  </a:r>
                </a:p>
              </p:txBody>
            </p:sp>
          </p:grpSp>
          <p:grpSp>
            <p:nvGrpSpPr>
              <p:cNvPr id="143" name="Groupe 142">
                <a:extLst>
                  <a:ext uri="{FF2B5EF4-FFF2-40B4-BE49-F238E27FC236}">
                    <a16:creationId xmlns:a16="http://schemas.microsoft.com/office/drawing/2014/main" id="{3181BBA9-B16E-4B04-954A-95FF04425A7F}"/>
                  </a:ext>
                </a:extLst>
              </p:cNvPr>
              <p:cNvGrpSpPr/>
              <p:nvPr/>
            </p:nvGrpSpPr>
            <p:grpSpPr>
              <a:xfrm>
                <a:off x="2957458" y="3244168"/>
                <a:ext cx="2682316" cy="1072926"/>
                <a:chOff x="2082745" y="2172870"/>
                <a:chExt cx="2682316" cy="1072926"/>
              </a:xfrm>
            </p:grpSpPr>
            <p:sp>
              <p:nvSpPr>
                <p:cNvPr id="153" name="Flèche : chevron 152">
                  <a:extLst>
                    <a:ext uri="{FF2B5EF4-FFF2-40B4-BE49-F238E27FC236}">
                      <a16:creationId xmlns:a16="http://schemas.microsoft.com/office/drawing/2014/main" id="{D068DDD7-B3CF-40ED-9A58-74995B5E918C}"/>
                    </a:ext>
                  </a:extLst>
                </p:cNvPr>
                <p:cNvSpPr/>
                <p:nvPr/>
              </p:nvSpPr>
              <p:spPr>
                <a:xfrm>
                  <a:off x="2082745" y="2172870"/>
                  <a:ext cx="2682316" cy="1072926"/>
                </a:xfrm>
                <a:prstGeom prst="chevron">
                  <a:avLst/>
                </a:prstGeom>
                <a:solidFill>
                  <a:srgbClr val="FFC000">
                    <a:tint val="40000"/>
                    <a:alpha val="90000"/>
                    <a:hueOff val="0"/>
                    <a:satOff val="0"/>
                    <a:lumOff val="0"/>
                    <a:alphaOff val="0"/>
                  </a:srgbClr>
                </a:solidFill>
                <a:ln w="12700" cap="flat" cmpd="sng" algn="ctr">
                  <a:solidFill>
                    <a:srgbClr val="FFC000">
                      <a:tint val="40000"/>
                      <a:alpha val="90000"/>
                      <a:hueOff val="0"/>
                      <a:satOff val="0"/>
                      <a:lumOff val="0"/>
                      <a:alphaOff val="0"/>
                    </a:srgbClr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154" name="Flèche : chevron 6">
                  <a:extLst>
                    <a:ext uri="{FF2B5EF4-FFF2-40B4-BE49-F238E27FC236}">
                      <a16:creationId xmlns:a16="http://schemas.microsoft.com/office/drawing/2014/main" id="{C6EB5458-1AC1-4376-81BB-7752AF3B7FE1}"/>
                    </a:ext>
                  </a:extLst>
                </p:cNvPr>
                <p:cNvSpPr txBox="1"/>
                <p:nvPr/>
              </p:nvSpPr>
              <p:spPr>
                <a:xfrm>
                  <a:off x="2619208" y="2172870"/>
                  <a:ext cx="1609390" cy="10729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21590" tIns="10795" rIns="0" bIns="10795" numCol="1" spcCol="1270" anchor="ctr" anchorCtr="0">
                  <a:noAutofit/>
                </a:bodyPr>
                <a:lstStyle/>
                <a:p>
                  <a:pPr marL="0" marR="0" lvl="0" indent="0" algn="ctr" defTabSz="7556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>
                          <a:hueOff val="0"/>
                          <a:satOff val="0"/>
                          <a:lumOff val="0"/>
                          <a:alphaOff val="0"/>
                        </a:sys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Visites de plusieurs sites</a:t>
                  </a:r>
                </a:p>
              </p:txBody>
            </p:sp>
          </p:grpSp>
          <p:grpSp>
            <p:nvGrpSpPr>
              <p:cNvPr id="144" name="Groupe 143">
                <a:extLst>
                  <a:ext uri="{FF2B5EF4-FFF2-40B4-BE49-F238E27FC236}">
                    <a16:creationId xmlns:a16="http://schemas.microsoft.com/office/drawing/2014/main" id="{B8FBCCBC-0B90-4774-B679-FA51110085EA}"/>
                  </a:ext>
                </a:extLst>
              </p:cNvPr>
              <p:cNvGrpSpPr/>
              <p:nvPr/>
            </p:nvGrpSpPr>
            <p:grpSpPr>
              <a:xfrm>
                <a:off x="5264250" y="3244168"/>
                <a:ext cx="2682316" cy="1072926"/>
                <a:chOff x="4389537" y="2172870"/>
                <a:chExt cx="2682316" cy="1072926"/>
              </a:xfrm>
            </p:grpSpPr>
            <p:sp>
              <p:nvSpPr>
                <p:cNvPr id="151" name="Flèche : chevron 150">
                  <a:extLst>
                    <a:ext uri="{FF2B5EF4-FFF2-40B4-BE49-F238E27FC236}">
                      <a16:creationId xmlns:a16="http://schemas.microsoft.com/office/drawing/2014/main" id="{F555789F-3A5F-47BA-8B23-F610E6D2A539}"/>
                    </a:ext>
                  </a:extLst>
                </p:cNvPr>
                <p:cNvSpPr/>
                <p:nvPr/>
              </p:nvSpPr>
              <p:spPr>
                <a:xfrm>
                  <a:off x="4389537" y="2172870"/>
                  <a:ext cx="2682316" cy="1072926"/>
                </a:xfrm>
                <a:prstGeom prst="chevron">
                  <a:avLst/>
                </a:prstGeom>
                <a:solidFill>
                  <a:srgbClr val="FFC000">
                    <a:tint val="40000"/>
                    <a:alpha val="90000"/>
                    <a:hueOff val="3620642"/>
                    <a:satOff val="-17082"/>
                    <a:lumOff val="-617"/>
                    <a:alphaOff val="0"/>
                  </a:srgbClr>
                </a:solidFill>
                <a:ln w="12700" cap="flat" cmpd="sng" algn="ctr">
                  <a:solidFill>
                    <a:srgbClr val="FFC000">
                      <a:tint val="40000"/>
                      <a:alpha val="90000"/>
                      <a:hueOff val="3620642"/>
                      <a:satOff val="-17082"/>
                      <a:lumOff val="-617"/>
                      <a:alphaOff val="0"/>
                    </a:srgbClr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152" name="Flèche : chevron 8">
                  <a:extLst>
                    <a:ext uri="{FF2B5EF4-FFF2-40B4-BE49-F238E27FC236}">
                      <a16:creationId xmlns:a16="http://schemas.microsoft.com/office/drawing/2014/main" id="{8817731D-5DC0-44C4-B966-4256393B11EA}"/>
                    </a:ext>
                  </a:extLst>
                </p:cNvPr>
                <p:cNvSpPr txBox="1"/>
                <p:nvPr/>
              </p:nvSpPr>
              <p:spPr>
                <a:xfrm>
                  <a:off x="4926000" y="2172870"/>
                  <a:ext cx="1609390" cy="10729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21590" tIns="10795" rIns="0" bIns="10795" numCol="1" spcCol="1270" anchor="ctr" anchorCtr="0">
                  <a:noAutofit/>
                </a:bodyPr>
                <a:lstStyle/>
                <a:p>
                  <a:pPr marL="0" marR="0" lvl="0" indent="0" algn="ctr" defTabSz="755650" eaLnBrk="1" fontAlgn="auto" latinLnBrk="0" hangingPunct="1"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>
                          <a:hueOff val="0"/>
                          <a:satOff val="0"/>
                          <a:lumOff val="0"/>
                          <a:alphaOff val="0"/>
                        </a:sys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Etude du site / état des lieux </a:t>
                  </a:r>
                  <a:endParaRPr lang="fr-FR" sz="17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 panose="020F0502020204030204"/>
                    <a:ea typeface="+mn-ea"/>
                  </a:endParaRPr>
                </a:p>
                <a:p>
                  <a:pPr marL="0" marR="0" lvl="0" indent="0" algn="ctr" defTabSz="7556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>
                          <a:hueOff val="0"/>
                          <a:satOff val="0"/>
                          <a:lumOff val="0"/>
                          <a:alphaOff val="0"/>
                        </a:sys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-&gt; diagnostique</a:t>
                  </a:r>
                </a:p>
              </p:txBody>
            </p:sp>
          </p:grpSp>
          <p:grpSp>
            <p:nvGrpSpPr>
              <p:cNvPr id="145" name="Groupe 144">
                <a:extLst>
                  <a:ext uri="{FF2B5EF4-FFF2-40B4-BE49-F238E27FC236}">
                    <a16:creationId xmlns:a16="http://schemas.microsoft.com/office/drawing/2014/main" id="{7DA539C7-A8DD-41E2-A121-05CF3ADA18D7}"/>
                  </a:ext>
                </a:extLst>
              </p:cNvPr>
              <p:cNvGrpSpPr/>
              <p:nvPr/>
            </p:nvGrpSpPr>
            <p:grpSpPr>
              <a:xfrm>
                <a:off x="7571042" y="3244168"/>
                <a:ext cx="2682316" cy="1072926"/>
                <a:chOff x="6696329" y="2172870"/>
                <a:chExt cx="2682316" cy="1072926"/>
              </a:xfrm>
            </p:grpSpPr>
            <p:sp>
              <p:nvSpPr>
                <p:cNvPr id="149" name="Flèche : chevron 148">
                  <a:extLst>
                    <a:ext uri="{FF2B5EF4-FFF2-40B4-BE49-F238E27FC236}">
                      <a16:creationId xmlns:a16="http://schemas.microsoft.com/office/drawing/2014/main" id="{E9C5B8D0-4959-412B-A556-B3F6AA2750C9}"/>
                    </a:ext>
                  </a:extLst>
                </p:cNvPr>
                <p:cNvSpPr/>
                <p:nvPr/>
              </p:nvSpPr>
              <p:spPr>
                <a:xfrm>
                  <a:off x="6696329" y="2172870"/>
                  <a:ext cx="2682316" cy="1072926"/>
                </a:xfrm>
                <a:prstGeom prst="chevron">
                  <a:avLst/>
                </a:prstGeom>
                <a:solidFill>
                  <a:srgbClr val="FFC000">
                    <a:tint val="40000"/>
                    <a:alpha val="90000"/>
                    <a:hueOff val="7241284"/>
                    <a:satOff val="-34163"/>
                    <a:lumOff val="-1234"/>
                    <a:alphaOff val="0"/>
                  </a:srgbClr>
                </a:solidFill>
                <a:ln w="12700" cap="flat" cmpd="sng" algn="ctr">
                  <a:solidFill>
                    <a:srgbClr val="FFC000">
                      <a:tint val="40000"/>
                      <a:alpha val="90000"/>
                      <a:hueOff val="7241284"/>
                      <a:satOff val="-34163"/>
                      <a:lumOff val="-1234"/>
                      <a:alphaOff val="0"/>
                    </a:srgbClr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150" name="Flèche : chevron 10">
                  <a:extLst>
                    <a:ext uri="{FF2B5EF4-FFF2-40B4-BE49-F238E27FC236}">
                      <a16:creationId xmlns:a16="http://schemas.microsoft.com/office/drawing/2014/main" id="{9B45F03A-F2A2-4F3C-832E-6008C2245458}"/>
                    </a:ext>
                  </a:extLst>
                </p:cNvPr>
                <p:cNvSpPr txBox="1"/>
                <p:nvPr/>
              </p:nvSpPr>
              <p:spPr>
                <a:xfrm>
                  <a:off x="7232792" y="2172870"/>
                  <a:ext cx="1609390" cy="10729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21590" tIns="10795" rIns="0" bIns="10795" numCol="1" spcCol="1270" anchor="ctr" anchorCtr="0">
                  <a:noAutofit/>
                </a:bodyPr>
                <a:lstStyle/>
                <a:p>
                  <a:pPr marL="0" marR="0" lvl="0" indent="0" algn="ctr" defTabSz="7556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>
                          <a:hueOff val="0"/>
                          <a:satOff val="0"/>
                          <a:lumOff val="0"/>
                          <a:alphaOff val="0"/>
                        </a:sys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Définir </a:t>
                  </a:r>
                  <a:r>
                    <a:rPr lang="fr-FR" sz="1700" dirty="0">
                      <a:solidFill>
                        <a:sysClr val="windowText" lastClr="000000">
                          <a:hueOff val="0"/>
                          <a:satOff val="0"/>
                          <a:lumOff val="0"/>
                          <a:alphaOff val="0"/>
                        </a:sysClr>
                      </a:solidFill>
                      <a:latin typeface="Calibri" panose="020F0502020204030204"/>
                      <a:ea typeface="+mn-ea"/>
                    </a:rPr>
                    <a:t>les enjeux, les p</a:t>
                  </a:r>
                  <a:r>
                    <a:rPr kumimoji="0" lang="fr-FR" sz="17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ysClr val="windowText" lastClr="000000">
                          <a:hueOff val="0"/>
                          <a:satOff val="0"/>
                          <a:lumOff val="0"/>
                          <a:alphaOff val="0"/>
                        </a:sys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roblématiques</a:t>
                  </a:r>
                  <a:endParaRPr kumimoji="0" lang="fr-FR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e 145">
                <a:extLst>
                  <a:ext uri="{FF2B5EF4-FFF2-40B4-BE49-F238E27FC236}">
                    <a16:creationId xmlns:a16="http://schemas.microsoft.com/office/drawing/2014/main" id="{06A38574-BB76-4463-A930-6AF8D2CBD28A}"/>
                  </a:ext>
                </a:extLst>
              </p:cNvPr>
              <p:cNvGrpSpPr/>
              <p:nvPr/>
            </p:nvGrpSpPr>
            <p:grpSpPr>
              <a:xfrm>
                <a:off x="9877834" y="3244168"/>
                <a:ext cx="2682316" cy="1072926"/>
                <a:chOff x="9003121" y="2172870"/>
                <a:chExt cx="2682316" cy="1072926"/>
              </a:xfrm>
            </p:grpSpPr>
            <p:sp>
              <p:nvSpPr>
                <p:cNvPr id="147" name="Flèche : chevron 146">
                  <a:extLst>
                    <a:ext uri="{FF2B5EF4-FFF2-40B4-BE49-F238E27FC236}">
                      <a16:creationId xmlns:a16="http://schemas.microsoft.com/office/drawing/2014/main" id="{0C203D69-711C-4824-8D0D-E4A925566FD9}"/>
                    </a:ext>
                  </a:extLst>
                </p:cNvPr>
                <p:cNvSpPr/>
                <p:nvPr/>
              </p:nvSpPr>
              <p:spPr>
                <a:xfrm>
                  <a:off x="9003121" y="2172870"/>
                  <a:ext cx="2682316" cy="1072926"/>
                </a:xfrm>
                <a:prstGeom prst="chevron">
                  <a:avLst/>
                </a:prstGeom>
                <a:solidFill>
                  <a:srgbClr val="FFC000">
                    <a:tint val="40000"/>
                    <a:alpha val="90000"/>
                    <a:hueOff val="10861925"/>
                    <a:satOff val="-51245"/>
                    <a:lumOff val="-1851"/>
                    <a:alphaOff val="0"/>
                  </a:srgbClr>
                </a:solidFill>
                <a:ln w="12700" cap="flat" cmpd="sng" algn="ctr">
                  <a:solidFill>
                    <a:srgbClr val="FFC000">
                      <a:tint val="40000"/>
                      <a:alpha val="90000"/>
                      <a:hueOff val="10861925"/>
                      <a:satOff val="-51245"/>
                      <a:lumOff val="-1851"/>
                      <a:alphaOff val="0"/>
                    </a:srgbClr>
                  </a:solidFill>
                  <a:prstDash val="solid"/>
                  <a:miter lim="800000"/>
                </a:ln>
                <a:effectLst/>
              </p:spPr>
            </p:sp>
            <p:sp>
              <p:nvSpPr>
                <p:cNvPr id="148" name="Flèche : chevron 12">
                  <a:extLst>
                    <a:ext uri="{FF2B5EF4-FFF2-40B4-BE49-F238E27FC236}">
                      <a16:creationId xmlns:a16="http://schemas.microsoft.com/office/drawing/2014/main" id="{CF6F3C57-FF64-4EFB-B21E-122FB66DB055}"/>
                    </a:ext>
                  </a:extLst>
                </p:cNvPr>
                <p:cNvSpPr txBox="1"/>
                <p:nvPr/>
              </p:nvSpPr>
              <p:spPr>
                <a:xfrm>
                  <a:off x="9539584" y="2172870"/>
                  <a:ext cx="1609390" cy="10729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21590" tIns="10795" rIns="0" bIns="10795" numCol="1" spcCol="1270" anchor="ctr" anchorCtr="0">
                  <a:noAutofit/>
                </a:bodyPr>
                <a:lstStyle/>
                <a:p>
                  <a:pPr marL="0" marR="0" lvl="0" indent="0" algn="ctr" defTabSz="7556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1700" dirty="0">
                      <a:solidFill>
                        <a:sysClr val="windowText" lastClr="000000">
                          <a:hueOff val="0"/>
                          <a:satOff val="0"/>
                          <a:lumOff val="0"/>
                          <a:alphaOff val="0"/>
                        </a:sysClr>
                      </a:solidFill>
                      <a:latin typeface="Calibri" panose="020F0502020204030204"/>
                      <a:ea typeface="+mn-ea"/>
                    </a:rPr>
                    <a:t>Définir des a</a:t>
                  </a:r>
                  <a:r>
                    <a:rPr kumimoji="0" lang="fr-FR" sz="17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ysClr val="windowText" lastClr="000000">
                          <a:hueOff val="0"/>
                          <a:satOff val="0"/>
                          <a:lumOff val="0"/>
                          <a:alphaOff val="0"/>
                        </a:sys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ctions</a:t>
                  </a:r>
                  <a:r>
                    <a:rPr kumimoji="0" lang="fr-FR" sz="1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Text" lastClr="000000">
                          <a:hueOff val="0"/>
                          <a:satOff val="0"/>
                          <a:lumOff val="0"/>
                          <a:alphaOff val="0"/>
                        </a:sys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répondant aux problématiques</a:t>
                  </a:r>
                </a:p>
              </p:txBody>
            </p:sp>
          </p:grpSp>
        </p:grpSp>
      </p:grpSp>
      <p:sp>
        <p:nvSpPr>
          <p:cNvPr id="158" name="Titre 1">
            <a:extLst>
              <a:ext uri="{FF2B5EF4-FFF2-40B4-BE49-F238E27FC236}">
                <a16:creationId xmlns:a16="http://schemas.microsoft.com/office/drawing/2014/main" id="{D9193829-C561-4E67-A0E1-16119ABB5E51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DEROULEMENT DU PROJET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30EF50EA-0F9C-42FF-BEDD-4C63EBF87E66}"/>
              </a:ext>
            </a:extLst>
          </p:cNvPr>
          <p:cNvSpPr txBox="1"/>
          <p:nvPr/>
        </p:nvSpPr>
        <p:spPr>
          <a:xfrm>
            <a:off x="2127102" y="1074611"/>
            <a:ext cx="10402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003A76"/>
                </a:solidFill>
                <a:latin typeface="Marianne" panose="02000000000000000000" pitchFamily="50" charset="0"/>
              </a:rPr>
              <a:t>Dynamique du projet et interdisciplinarité</a:t>
            </a:r>
          </a:p>
          <a:p>
            <a:r>
              <a:rPr lang="fr-FR" dirty="0">
                <a:solidFill>
                  <a:srgbClr val="003A76"/>
                </a:solidFill>
                <a:latin typeface="Marianne" panose="02000000000000000000" pitchFamily="50" charset="0"/>
              </a:rPr>
              <a:t>	</a:t>
            </a:r>
            <a:endParaRPr lang="fr-FR" sz="22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FB936633-FD7A-4548-B7D1-02FF7D8F4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136" y="198554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68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3CB42A6-E72E-47C8-898A-2839E1D5E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004" y="-93364"/>
            <a:ext cx="1826624" cy="1682172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57990D1-63E5-407A-9E48-C7AEAA9F04C4}"/>
              </a:ext>
            </a:extLst>
          </p:cNvPr>
          <p:cNvSpPr txBox="1">
            <a:spLocks/>
          </p:cNvSpPr>
          <p:nvPr/>
        </p:nvSpPr>
        <p:spPr>
          <a:xfrm>
            <a:off x="2836336" y="1534355"/>
            <a:ext cx="6984042" cy="51840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243A4E1E-04DA-4CD6-B933-9D59C2805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sp>
        <p:nvSpPr>
          <p:cNvPr id="158" name="Titre 1">
            <a:extLst>
              <a:ext uri="{FF2B5EF4-FFF2-40B4-BE49-F238E27FC236}">
                <a16:creationId xmlns:a16="http://schemas.microsoft.com/office/drawing/2014/main" id="{D9193829-C561-4E67-A0E1-16119ABB5E51}"/>
              </a:ext>
            </a:extLst>
          </p:cNvPr>
          <p:cNvSpPr txBox="1">
            <a:spLocks/>
          </p:cNvSpPr>
          <p:nvPr/>
        </p:nvSpPr>
        <p:spPr>
          <a:xfrm>
            <a:off x="2127102" y="38677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199" b="1" i="0" u="none" strike="noStrike" kern="0" cap="all" spc="0" normalizeH="0" baseline="0" noProof="0" dirty="0">
                <a:ln>
                  <a:noFill/>
                </a:ln>
                <a:solidFill>
                  <a:srgbClr val="0071A9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/>
                <a:cs typeface="Arial" panose="020B0604020202020204" pitchFamily="34" charset="0"/>
              </a:rPr>
              <a:t>DEROULEMENT DU PROJET</a:t>
            </a:r>
          </a:p>
        </p:txBody>
      </p:sp>
      <p:sp>
        <p:nvSpPr>
          <p:cNvPr id="159" name="ZoneTexte 158">
            <a:extLst>
              <a:ext uri="{FF2B5EF4-FFF2-40B4-BE49-F238E27FC236}">
                <a16:creationId xmlns:a16="http://schemas.microsoft.com/office/drawing/2014/main" id="{30EF50EA-0F9C-42FF-BEDD-4C63EBF87E66}"/>
              </a:ext>
            </a:extLst>
          </p:cNvPr>
          <p:cNvSpPr txBox="1"/>
          <p:nvPr/>
        </p:nvSpPr>
        <p:spPr>
          <a:xfrm>
            <a:off x="2127102" y="1074611"/>
            <a:ext cx="104025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Dynamique du projet et interdisciplinarité</a:t>
            </a:r>
          </a:p>
          <a:p>
            <a:pPr marL="0" marR="0" lvl="0" indent="0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	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Marianne" panose="02000000000000000000" pitchFamily="50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63" name="Diagramme 62">
            <a:extLst>
              <a:ext uri="{FF2B5EF4-FFF2-40B4-BE49-F238E27FC236}">
                <a16:creationId xmlns:a16="http://schemas.microsoft.com/office/drawing/2014/main" id="{77972432-61E3-48AB-943E-3B97E55DE58C}"/>
              </a:ext>
            </a:extLst>
          </p:cNvPr>
          <p:cNvGraphicFramePr/>
          <p:nvPr>
            <p:extLst/>
          </p:nvPr>
        </p:nvGraphicFramePr>
        <p:xfrm>
          <a:off x="360233" y="914501"/>
          <a:ext cx="11693525" cy="224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64" name="Groupe 63">
            <a:extLst>
              <a:ext uri="{FF2B5EF4-FFF2-40B4-BE49-F238E27FC236}">
                <a16:creationId xmlns:a16="http://schemas.microsoft.com/office/drawing/2014/main" id="{C917A432-6B0F-4283-A56B-0A148D9BDEB0}"/>
              </a:ext>
            </a:extLst>
          </p:cNvPr>
          <p:cNvGrpSpPr/>
          <p:nvPr/>
        </p:nvGrpSpPr>
        <p:grpSpPr>
          <a:xfrm>
            <a:off x="279738" y="3300315"/>
            <a:ext cx="12974145" cy="4191954"/>
            <a:chOff x="1480432" y="3110358"/>
            <a:chExt cx="7575750" cy="3581372"/>
          </a:xfrm>
        </p:grpSpPr>
        <p:sp>
          <p:nvSpPr>
            <p:cNvPr id="65" name="Flèche : chevron 64">
              <a:extLst>
                <a:ext uri="{FF2B5EF4-FFF2-40B4-BE49-F238E27FC236}">
                  <a16:creationId xmlns:a16="http://schemas.microsoft.com/office/drawing/2014/main" id="{18F8D141-6011-4743-A1D3-9105F1D53A97}"/>
                </a:ext>
              </a:extLst>
            </p:cNvPr>
            <p:cNvSpPr/>
            <p:nvPr/>
          </p:nvSpPr>
          <p:spPr>
            <a:xfrm>
              <a:off x="3455987" y="3118199"/>
              <a:ext cx="2349900" cy="3573531"/>
            </a:xfrm>
            <a:prstGeom prst="chevron">
              <a:avLst>
                <a:gd name="adj" fmla="val 0"/>
              </a:avLst>
            </a:prstGeom>
            <a:solidFill>
              <a:srgbClr val="FFC000">
                <a:tint val="40000"/>
                <a:alpha val="90000"/>
                <a:hueOff val="3620642"/>
                <a:satOff val="-17082"/>
                <a:lumOff val="-617"/>
                <a:alphaOff val="0"/>
              </a:srgbClr>
            </a:solidFill>
            <a:ln w="12700" cap="flat" cmpd="sng" algn="ctr">
              <a:solidFill>
                <a:srgbClr val="FFC000">
                  <a:tint val="40000"/>
                  <a:alpha val="90000"/>
                  <a:hueOff val="3620642"/>
                  <a:satOff val="-17082"/>
                  <a:lumOff val="-617"/>
                  <a:alphaOff val="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sng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Mathématiques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-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dénombrer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 les espèces vivantes et réaliser des diagramme en barres</a:t>
              </a:r>
              <a:r>
                <a:rPr kumimoji="0" lang="fr-FR" sz="16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 (</a:t>
              </a:r>
              <a:r>
                <a:rPr kumimoji="0" lang="fr-FR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comparer le nombre d’espèces</a:t>
              </a:r>
              <a:r>
                <a:rPr kumimoji="0" lang="fr-FR" sz="160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 dans différentes zones)</a:t>
              </a:r>
              <a:endParaRPr kumimoji="0" lang="fr-FR" sz="160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- </a:t>
              </a:r>
              <a:r>
                <a:rPr lang="fr-FR" sz="1600" b="1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  <a:ea typeface="ＭＳ Ｐゴシック"/>
                </a:rPr>
                <a:t>c</a:t>
              </a:r>
              <a:r>
                <a:rPr kumimoji="0" lang="fr-FR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omparer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 </a:t>
              </a:r>
              <a:r>
                <a:rPr kumimoji="0" lang="fr-FR" sz="160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l’évolution de la biodiversité</a:t>
              </a:r>
              <a:r>
                <a:rPr kumimoji="0" lang="fr-FR" sz="160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 au fil du temps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b="1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  <a:ea typeface="ＭＳ Ｐゴシック"/>
                </a:rPr>
                <a:t>-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mesurer 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: périmètre et aire de l’ATE </a:t>
              </a:r>
              <a:endParaRPr lang="fr-FR" sz="1600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-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faire un plan simple 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à l’échelle de l’ATE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-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calculer des distances 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dans l’ATE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-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résoudre des problèmes concrets 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: budget pour acheter du matériel, évaluer la quantité nécessaire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- observer des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formes géométriques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, chercher des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symétries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 (dans les feuilles)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</p:txBody>
        </p:sp>
        <p:sp>
          <p:nvSpPr>
            <p:cNvPr id="66" name="Flèche : chevron 65">
              <a:extLst>
                <a:ext uri="{FF2B5EF4-FFF2-40B4-BE49-F238E27FC236}">
                  <a16:creationId xmlns:a16="http://schemas.microsoft.com/office/drawing/2014/main" id="{07669CD5-9A21-483E-8D0A-D9CB2DA8A34B}"/>
                </a:ext>
              </a:extLst>
            </p:cNvPr>
            <p:cNvSpPr/>
            <p:nvPr/>
          </p:nvSpPr>
          <p:spPr>
            <a:xfrm>
              <a:off x="1480432" y="3110358"/>
              <a:ext cx="1918644" cy="3572894"/>
            </a:xfrm>
            <a:prstGeom prst="chevron">
              <a:avLst>
                <a:gd name="adj" fmla="val 0"/>
              </a:avLst>
            </a:prstGeom>
            <a:solidFill>
              <a:srgbClr val="FFEAD0"/>
            </a:solidFill>
            <a:ln w="12700" cap="flat" cmpd="sng" algn="ctr">
              <a:solidFill>
                <a:srgbClr val="FFEAD0">
                  <a:alpha val="9000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sng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Français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- lecture compréhension 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de documentaires et de récits en lien avec la biodiversité locale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- production d’écrits 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: fiches descriptives des espèces, comptes rendus des débats, notices de fabrication, exposés sur le travail réalisé dans l’ATE (journal du projet)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- corpus de mots 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: enrichissement du lexique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- langage oral 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: élaborer et formuler ses arguments, prendre la parole lors des débats, réaliser un podcast pour la web radio de l’école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</p:txBody>
        </p:sp>
        <p:sp>
          <p:nvSpPr>
            <p:cNvPr id="67" name="Flèche : chevron 66">
              <a:extLst>
                <a:ext uri="{FF2B5EF4-FFF2-40B4-BE49-F238E27FC236}">
                  <a16:creationId xmlns:a16="http://schemas.microsoft.com/office/drawing/2014/main" id="{14C57994-9F9D-4A55-9756-C583ED4ECC64}"/>
                </a:ext>
              </a:extLst>
            </p:cNvPr>
            <p:cNvSpPr/>
            <p:nvPr/>
          </p:nvSpPr>
          <p:spPr>
            <a:xfrm>
              <a:off x="7465449" y="3126679"/>
              <a:ext cx="1590733" cy="3556573"/>
            </a:xfrm>
            <a:prstGeom prst="chevron">
              <a:avLst>
                <a:gd name="adj" fmla="val 0"/>
              </a:avLst>
            </a:prstGeom>
            <a:solidFill>
              <a:srgbClr val="FBFCCE">
                <a:alpha val="89804"/>
              </a:srgbClr>
            </a:solidFill>
            <a:ln w="12700" cap="flat" cmpd="sng" algn="ctr">
              <a:solidFill>
                <a:srgbClr val="D4F6E8">
                  <a:alpha val="90000"/>
                </a:srgbClr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sng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Sciences (apports du référent)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- Pratiquer </a:t>
              </a:r>
              <a:r>
                <a:rPr lang="fr-FR" sz="1600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  <a:ea typeface="ＭＳ Ｐゴシック"/>
                </a:rPr>
                <a:t>la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démarche d’investigation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 </a:t>
              </a:r>
              <a:r>
                <a:rPr lang="fr-FR" sz="1600" kern="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Calibri" panose="020F0502020204030204"/>
                  <a:ea typeface="ＭＳ Ｐゴシック"/>
                </a:rPr>
                <a:t>: 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question, formulation d’hypothèses, protocole d’observation pour le valider ou non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- Déterminer les espèces de l’ATE en utilisant une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clé de détermination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-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Écosystème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 : comprendre son fonctionnement, les interactions entre</a:t>
              </a:r>
              <a:r>
                <a:rPr kumimoji="0" lang="fr-FR" sz="16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 l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es êtres vivants</a:t>
              </a:r>
              <a:r>
                <a:rPr kumimoji="0" lang="fr-FR" sz="1600" b="0" i="0" u="none" strike="noStrike" kern="0" cap="none" spc="0" normalizeH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 (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coopération, prédation, etc.)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1527835D-7113-44EB-9183-C2830BE06AB8}"/>
              </a:ext>
            </a:extLst>
          </p:cNvPr>
          <p:cNvSpPr/>
          <p:nvPr/>
        </p:nvSpPr>
        <p:spPr>
          <a:xfrm>
            <a:off x="279737" y="2689017"/>
            <a:ext cx="12974145" cy="584775"/>
          </a:xfrm>
          <a:prstGeom prst="rect">
            <a:avLst/>
          </a:prstGeom>
          <a:ln w="38100">
            <a:solidFill>
              <a:srgbClr val="92D050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hlinkClick r:id="rId11"/>
              </a:rPr>
              <a:t>Référentiel compétences EDD – attendus de fin de cycle sur le thème de la biodiversité et des écosystèmes – le tissu vivant de la planète ; érosion, gestion et préservation de la biodiversité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 -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hlinkClick r:id="rId12"/>
              </a:rPr>
              <a:t>lien</a:t>
            </a:r>
            <a:r>
              <a:rPr kumimoji="0" lang="fr-FR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hlinkClick r:id="rId12"/>
              </a:rPr>
              <a:t> vers le </a:t>
            </a:r>
            <a:r>
              <a:rPr kumimoji="0" lang="fr-FR" sz="1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hlinkClick r:id="rId12"/>
              </a:rPr>
              <a:t>Digipad</a:t>
            </a:r>
            <a:r>
              <a:rPr kumimoji="0" lang="fr-FR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hlinkClick r:id="rId12"/>
              </a:rPr>
              <a:t> ressources pédagogiques pour enseigner la biodiversité et les écosystèmes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16" name="Flèche : chevron 64">
            <a:extLst>
              <a:ext uri="{FF2B5EF4-FFF2-40B4-BE49-F238E27FC236}">
                <a16:creationId xmlns:a16="http://schemas.microsoft.com/office/drawing/2014/main" id="{18F8D141-6011-4743-A1D3-9105F1D53A97}"/>
              </a:ext>
            </a:extLst>
          </p:cNvPr>
          <p:cNvSpPr/>
          <p:nvPr/>
        </p:nvSpPr>
        <p:spPr>
          <a:xfrm>
            <a:off x="7784929" y="3309493"/>
            <a:ext cx="2695948" cy="4138989"/>
          </a:xfrm>
          <a:prstGeom prst="chevron">
            <a:avLst>
              <a:gd name="adj" fmla="val 0"/>
            </a:avLst>
          </a:prstGeom>
          <a:solidFill>
            <a:srgbClr val="D3F4F5">
              <a:alpha val="89804"/>
            </a:srgbClr>
          </a:solidFill>
          <a:ln w="12700" cap="flat" cmpd="sng" algn="ctr">
            <a:solidFill>
              <a:srgbClr val="FFC000">
                <a:tint val="40000"/>
                <a:alpha val="90000"/>
                <a:hueOff val="3620642"/>
                <a:satOff val="-17082"/>
                <a:lumOff val="-617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sng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Histoire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Caractériser le changement de la biodiversité actuelle et passée – se situer dans le temps (photos anciennes, témoignages)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Géographie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Décrire le lieu avec le vocabulaire de description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Arts plastiques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Projet artistique collectif pour représenter la biodiversité de l’ATE en s’inspirant des pratiques artistiques de différents auteurs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E271F47-782F-489F-BF7E-070E9CFD14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71" y="20672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7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èche : chevron 67">
            <a:extLst>
              <a:ext uri="{FF2B5EF4-FFF2-40B4-BE49-F238E27FC236}">
                <a16:creationId xmlns:a16="http://schemas.microsoft.com/office/drawing/2014/main" id="{7FA236CC-9428-4DA0-A606-F293C24039C8}"/>
              </a:ext>
            </a:extLst>
          </p:cNvPr>
          <p:cNvSpPr/>
          <p:nvPr/>
        </p:nvSpPr>
        <p:spPr>
          <a:xfrm>
            <a:off x="788937" y="1388212"/>
            <a:ext cx="11111045" cy="5704137"/>
          </a:xfrm>
          <a:prstGeom prst="chevron">
            <a:avLst>
              <a:gd name="adj" fmla="val 0"/>
            </a:avLst>
          </a:prstGeom>
          <a:solidFill>
            <a:srgbClr val="D6E1F1"/>
          </a:solidFill>
          <a:ln w="12700" cap="flat" cmpd="sng" algn="ctr">
            <a:solidFill>
              <a:srgbClr val="FFC000">
                <a:tint val="40000"/>
                <a:alpha val="90000"/>
                <a:hueOff val="3620642"/>
                <a:satOff val="-17082"/>
                <a:lumOff val="-617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sng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Education Morale et Civique – extrait</a:t>
            </a:r>
            <a:r>
              <a:rPr kumimoji="0" lang="fr-FR" b="1" i="0" u="sng" strike="noStrike" kern="0" cap="none" spc="0" normalizeH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 des programmes</a:t>
            </a:r>
            <a:endParaRPr kumimoji="0" lang="fr-FR" b="1" i="0" u="sng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« L’enseignement moral et civique se déploie, dans la mesure du possible, à partir de l’examen de</a:t>
            </a:r>
            <a:r>
              <a:rPr kumimoji="0" lang="fr-FR" sz="18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 situations réelles </a:t>
            </a:r>
            <a:r>
              <a:rPr kumimoji="0" lang="fr-FR" sz="18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qui permettent aux élèves d’éprouver, de comprendre </a:t>
            </a:r>
            <a:r>
              <a:rPr kumimoji="0" lang="fr-FR" sz="18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les principes qui régissent notre société démocratique</a:t>
            </a:r>
            <a:r>
              <a:rPr kumimoji="0" lang="fr-FR" sz="18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Discussion ou débat </a:t>
            </a:r>
            <a:r>
              <a:rPr kumimoji="0" lang="fr-FR" sz="18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privilégient, non l’expression polémique d’opinions antagonistes, mais la mobilisation de connaissances utiles à la </a:t>
            </a:r>
            <a:r>
              <a:rPr kumimoji="0" lang="fr-FR" sz="18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formulation claire d’arguments </a:t>
            </a:r>
            <a:r>
              <a:rPr kumimoji="0" lang="fr-FR" sz="18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pour débattre et développer sa </a:t>
            </a:r>
            <a:r>
              <a:rPr kumimoji="0" lang="fr-FR" sz="18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pensée critique</a:t>
            </a:r>
            <a:r>
              <a:rPr kumimoji="0" lang="fr-FR" sz="18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Il se prête particulièrement aux travaux et aux démarches qui placent </a:t>
            </a:r>
            <a:r>
              <a:rPr kumimoji="0" lang="fr-FR" sz="18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les élèves en situation de coopérer </a:t>
            </a:r>
            <a:r>
              <a:rPr kumimoji="0" lang="fr-FR" sz="18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et favorisent les échanges et la confrontation des idées. 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lvl="1" indent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800" kern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ＭＳ Ｐゴシック"/>
            </a:endParaRPr>
          </a:p>
          <a:p>
            <a:pPr lvl="1" indent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Engagement des élèves dans un projet collectif concret dans lequel ils vont </a:t>
            </a:r>
            <a:r>
              <a:rPr lang="fr-FR" b="1" u="sng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coopérer et apprendre les règles du débat démocratique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800" kern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ＭＳ Ｐゴシック"/>
            </a:endParaRPr>
          </a:p>
          <a:p>
            <a:pPr marL="846138" lvl="1" indent="-34290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Elaborer et formuler clairement ses arguments pour participer aux conseils des élèves</a:t>
            </a:r>
          </a:p>
          <a:p>
            <a:pPr marL="846138" lvl="1" indent="-34290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800" kern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ＭＳ Ｐゴシック"/>
            </a:endParaRPr>
          </a:p>
          <a:p>
            <a:pPr marL="846138" lvl="1" indent="-34290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Respecter les règles du collectif pour débattre de façon apaisé</a:t>
            </a:r>
          </a:p>
          <a:p>
            <a:pPr marL="846138" lvl="1" indent="-34290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kumimoji="0" lang="fr-FR" sz="800" i="0" u="none" strike="noStrike" kern="0" cap="none" spc="0" normalizeH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ＭＳ Ｐゴシック"/>
            </a:endParaRPr>
          </a:p>
          <a:p>
            <a:pPr marL="846138" lvl="1" indent="-34290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Respecter la parole des autres</a:t>
            </a:r>
          </a:p>
          <a:p>
            <a:pPr marL="846138" lvl="1" indent="-34290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fr-FR" sz="800" kern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ＭＳ Ｐゴシック"/>
            </a:endParaRPr>
          </a:p>
          <a:p>
            <a:pPr marL="846138" lvl="1" indent="-34290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Prendre en compte les différents points de vue pour développer son </a:t>
            </a:r>
            <a:r>
              <a:rPr kumimoji="0" lang="fr-FR" i="0" u="none" strike="noStrike" kern="0" cap="none" spc="0" normalizeH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/>
              </a:rPr>
              <a:t>esprit critique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800" i="0" u="none" strike="noStrike" kern="0" cap="none" spc="0" normalizeH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ＭＳ Ｐゴシック"/>
            </a:endParaRPr>
          </a:p>
          <a:p>
            <a:pPr marL="846138" lvl="1" indent="-342900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FR" kern="0" baseline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Eprouver</a:t>
            </a:r>
            <a:r>
              <a:rPr lang="fr-FR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 leur capacité à se </a:t>
            </a:r>
            <a:r>
              <a:rPr lang="fr-FR" kern="0" baseline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mettre d’accord</a:t>
            </a:r>
            <a:r>
              <a:rPr lang="fr-FR" b="1" kern="0" baseline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 démocratiquement </a:t>
            </a:r>
            <a:r>
              <a:rPr lang="fr-FR" kern="0" baseline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sur les actions à engager</a:t>
            </a:r>
            <a:r>
              <a:rPr lang="fr-FR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 pour préserver la biodiversité (</a:t>
            </a:r>
            <a:r>
              <a:rPr lang="fr-FR" b="1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bien commun)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40EE389-48E0-4AC5-8AF0-5CBA8AD36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762DA9-DF1F-4F45-A15C-B4281368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910642-476A-4993-9090-A804E8983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949708-C927-4E2D-AE79-A6F8F3509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070" y="-165099"/>
            <a:ext cx="1826624" cy="168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811593" y="792056"/>
            <a:ext cx="9587753" cy="725017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Quelques d’exemples d’actions mises en place sur des ATE pour favoriser le développement de la biodiversité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32372" y="1778491"/>
            <a:ext cx="11061290" cy="54917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28600" indent="-22860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Réaliser des inventaires d’</a:t>
            </a:r>
            <a:r>
              <a:rPr lang="fr-FR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espèce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 avec des protocoles de sciences participatives </a:t>
            </a:r>
            <a:r>
              <a:rPr lang="fr-FR" sz="1800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(</a:t>
            </a:r>
            <a:r>
              <a:rPr lang="fr-FR" sz="1800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  <a:hlinkClick r:id="rId2"/>
              </a:rPr>
              <a:t>Vigie Nature</a:t>
            </a:r>
            <a:r>
              <a:rPr lang="fr-FR" sz="1800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  <a:ea typeface="ＭＳ Ｐゴシック"/>
              </a:rPr>
              <a:t>), </a:t>
            </a:r>
            <a:r>
              <a:rPr kumimoji="0" lang="fr-F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apprendre à reconnaitre les espèces locales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Préserver une surface de la tonte ou demander des tontes tardives,</a:t>
            </a:r>
            <a:r>
              <a:rPr kumimoji="0" lang="fr-F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omptage des fleurs et insectes avant et après sur ces surfaces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Pièges photos et sonores pour identifier les espèces animales nocturnes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Demander à la commune ou au propriétaire de laisser les arbres morts se décomposer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Arrêter l’éclairage de nuit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Participer à la conception et à la construction d’un objet qui favorise la présence de biodiversité (hôtel à insectes, mangeoires à oiseaux, abris pour les hérissons etc.).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Délimiter une zone de tranquillité (sans passage humain) avec des panneaux pédagogiques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Rédiger</a:t>
            </a:r>
            <a:r>
              <a:rPr kumimoji="0" lang="fr-F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une charte de respect du lieu (ne pas cueillir, ne pas déranger, rester sur les chemins…)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Sensibiliser d’autres publics :</a:t>
            </a:r>
          </a:p>
          <a:p>
            <a:pPr marL="685800" lvl="1" indent="-228600" defTabSz="91440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sz="1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Visites guidées des autres classes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Panneaux sur le site pour expliquer ces actions au public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Exposition sur le déroulement du projet à l’attention des parents, réaliser un podcast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Article sur la gazette communale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56DD907-8D90-4118-B813-F33B8662C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BA3D1C-9413-4984-BDE2-B03C4B2B0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F4FAE2-E050-41FB-999B-C77AC9CA7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D2C38D-C5C1-499D-894E-683FDA0FF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6326" y="4941686"/>
            <a:ext cx="1826624" cy="168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27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1723979" y="309003"/>
            <a:ext cx="6554782" cy="988855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0" cap="all" spc="0" normalizeH="0" baseline="0" noProof="0" dirty="0">
                <a:ln>
                  <a:noFill/>
                </a:ln>
                <a:solidFill>
                  <a:srgbClr val="0071A9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/>
                <a:cs typeface="Arial" panose="020B0604020202020204" pitchFamily="34" charset="0"/>
              </a:rPr>
              <a:t>aire éducative : plus values </a:t>
            </a: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0" cap="all" spc="0" normalizeH="0" baseline="0" noProof="0" dirty="0">
                <a:ln>
                  <a:noFill/>
                </a:ln>
                <a:solidFill>
                  <a:srgbClr val="0071A9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/>
                <a:cs typeface="Arial" panose="020B0604020202020204" pitchFamily="34" charset="0"/>
              </a:rPr>
              <a:t>Pédagogiques Et enjeux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57990D1-63E5-407A-9E48-C7AEAA9F04C4}"/>
              </a:ext>
            </a:extLst>
          </p:cNvPr>
          <p:cNvSpPr txBox="1">
            <a:spLocks/>
          </p:cNvSpPr>
          <p:nvPr/>
        </p:nvSpPr>
        <p:spPr>
          <a:xfrm>
            <a:off x="2836336" y="1534355"/>
            <a:ext cx="6984042" cy="51840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2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3CB42A6-E72E-47C8-898A-2839E1D5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337" y="150601"/>
            <a:ext cx="1274102" cy="1173345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791518E8-E38C-4F46-8AA6-C18A6FB9BB07}"/>
              </a:ext>
            </a:extLst>
          </p:cNvPr>
          <p:cNvSpPr txBox="1"/>
          <p:nvPr/>
        </p:nvSpPr>
        <p:spPr>
          <a:xfrm>
            <a:off x="325313" y="1560443"/>
            <a:ext cx="1277666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accent2"/>
                </a:solidFill>
              </a:defRPr>
            </a:lvl1pPr>
          </a:lstStyle>
          <a:p>
            <a:pPr marL="285715" marR="0" lvl="0" indent="-285715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Reconnecter les élèves à la nature, au vivant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 : s’engager avec accompagnement dans le dispositif pédagogique de la classe dehors</a:t>
            </a:r>
          </a:p>
          <a:p>
            <a:pPr marL="285715" marR="0" lvl="0" indent="-285715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Marianne" panose="02000000000000000000" pitchFamily="50" charset="0"/>
              <a:ea typeface="ＭＳ Ｐゴシック" panose="020B0600070205080204" pitchFamily="34" charset="-128"/>
              <a:cs typeface="+mn-cs"/>
            </a:endParaRPr>
          </a:p>
          <a:p>
            <a:pPr marL="285715" marR="0" lvl="0" indent="-285715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Mettre en œuvre la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pédagogie de projet interdisciplinaire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pour donner du sens aux apprentissages, notamment pour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les </a:t>
            </a:r>
            <a:r>
              <a:rPr kumimoji="0" lang="fr-FR" b="1" i="0" u="none" strike="noStrike" kern="1200" cap="none" spc="0" normalizeH="0" baseline="0" noProof="0" dirty="0" err="1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Ebep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qui peuvent retrouver de la motivation</a:t>
            </a:r>
          </a:p>
          <a:p>
            <a:pPr marL="285715" marR="0" lvl="0" indent="-285715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Marianne" panose="02000000000000000000" pitchFamily="50" charset="0"/>
              <a:ea typeface="ＭＳ Ｐゴシック" panose="020B0600070205080204" pitchFamily="34" charset="-128"/>
              <a:cs typeface="+mn-cs"/>
            </a:endParaRPr>
          </a:p>
          <a:p>
            <a:pPr marL="285715" marR="0" lvl="0" indent="-285715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Participer à la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formation des écocitoyens de demain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conscients des enjeux et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en capacité d’agir pour protéger la biodiversité de leur territoire</a:t>
            </a:r>
          </a:p>
          <a:p>
            <a:pPr marL="285715" marR="0" lvl="0" indent="-285715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800" b="1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Marianne" panose="02000000000000000000" pitchFamily="50" charset="0"/>
              <a:ea typeface="ＭＳ Ｐゴシック" panose="020B0600070205080204" pitchFamily="34" charset="-128"/>
              <a:cs typeface="+mn-cs"/>
            </a:endParaRPr>
          </a:p>
          <a:p>
            <a:pPr marL="285715" marR="0" lvl="0" indent="-285715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Renforcer les liens entre les acteurs de la communauté éducative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(élèves, parents, enseignants, élus et professionnels) : les acteurs de territoire peuvent changer de regard sous l’impulsion des élèves</a:t>
            </a:r>
          </a:p>
          <a:p>
            <a:pPr marL="285715" marR="0" lvl="0" indent="-285715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Marianne" panose="02000000000000000000" pitchFamily="50" charset="0"/>
              <a:ea typeface="ＭＳ Ｐゴシック" panose="020B0600070205080204" pitchFamily="34" charset="-128"/>
              <a:cs typeface="+mn-cs"/>
            </a:endParaRPr>
          </a:p>
          <a:p>
            <a:pPr marL="285715" marR="0" lvl="0" indent="-285715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Marianne" panose="02000000000000000000" pitchFamily="50" charset="0"/>
              <a:ea typeface="ＭＳ Ｐゴシック" panose="020B0600070205080204" pitchFamily="34" charset="-128"/>
              <a:cs typeface="+mn-cs"/>
            </a:endParaRPr>
          </a:p>
          <a:p>
            <a:pPr marL="285715" marR="0" lvl="0" indent="-285715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Impulser une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dynamique de classe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très positive avec la capacité à échanger, trouver des solutions aux conflits</a:t>
            </a:r>
          </a:p>
          <a:p>
            <a:pPr marR="0" lvl="0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Marianne" panose="02000000000000000000" pitchFamily="50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3A76"/>
              </a:solidFill>
              <a:effectLst/>
              <a:uLnTx/>
              <a:uFillTx/>
              <a:latin typeface="Marianne" panose="02000000000000000000" pitchFamily="50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10064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3A76"/>
                </a:solidFill>
                <a:effectLst/>
                <a:uLnTx/>
                <a:uFillTx/>
                <a:latin typeface="Marianne" panose="02000000000000000000" pitchFamily="50" charset="0"/>
                <a:ea typeface="ＭＳ Ｐゴシック" panose="020B0600070205080204" pitchFamily="34" charset="-128"/>
                <a:cs typeface="+mn-cs"/>
              </a:rPr>
              <a:t>=&gt; Une fois la labellisation obtenue, le projet peut être pérennisé en l’inscrivant dans des parcours EDD des élèves et dans le projet d’école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43A4E1E-04DA-4CD6-B933-9D59C2805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434132" y="265226"/>
            <a:ext cx="1389192" cy="9152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CA846F-6D00-48BA-9740-504683C39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85" y="207600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88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DEPLOIEMENT Des aires éducatives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A7CCF-23A9-4F95-AA13-15271BCD3AC7}"/>
              </a:ext>
            </a:extLst>
          </p:cNvPr>
          <p:cNvSpPr/>
          <p:nvPr/>
        </p:nvSpPr>
        <p:spPr>
          <a:xfrm>
            <a:off x="793035" y="1402979"/>
            <a:ext cx="11387998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altLang="fr-FR" sz="1950" b="1" dirty="0">
                <a:solidFill>
                  <a:srgbClr val="003A76"/>
                </a:solidFill>
                <a:latin typeface="Marianne" panose="02000000000000000000" pitchFamily="50" charset="0"/>
              </a:rPr>
              <a:t>Dispositif intégré dans la SNB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(Stratégie Nationale Biodiversité) : objectif = 18 000 AE en 2030 (= 37 % des établissements) - revu = 9 500 AE (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 20 %) (actuellement 2% environ…)</a:t>
            </a: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Accompagnement renforcé par OFB et DGESCO :	</a:t>
            </a:r>
          </a:p>
          <a:p>
            <a:pPr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fr-FR" altLang="fr-FR" sz="1950" dirty="0">
              <a:solidFill>
                <a:srgbClr val="003A76"/>
              </a:solidFill>
              <a:latin typeface="Marianne" panose="02000000000000000000" pitchFamily="50" charset="0"/>
              <a:sym typeface="Wingdings" panose="05000000000000000000" pitchFamily="2" charset="2"/>
            </a:endParaRPr>
          </a:p>
          <a:p>
            <a:pPr marL="846138" lvl="1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Elaboration d’outils supplémentaires sur la </a:t>
            </a:r>
            <a:r>
              <a:rPr lang="fr-FR" altLang="fr-FR" sz="1950" b="1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formation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:</a:t>
            </a:r>
          </a:p>
          <a:p>
            <a:pPr marL="1349375" lvl="2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Formation à distance : </a:t>
            </a:r>
            <a:r>
              <a:rPr lang="fr-FR" altLang="fr-FR" sz="1950" b="1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Magistère2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pour les enseignants accessible au 1</a:t>
            </a:r>
            <a:r>
              <a:rPr lang="fr-FR" altLang="fr-FR" sz="1950" baseline="30000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er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 semestre 2026</a:t>
            </a:r>
          </a:p>
          <a:p>
            <a:pPr lvl="2" indent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Objectifs = outiller + informer + témoignages de terrain + activités interactives</a:t>
            </a:r>
          </a:p>
          <a:p>
            <a:pPr marL="1349375" lvl="2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Prochain chantier 2027 : kit de formation académique pour les formateurs</a:t>
            </a:r>
          </a:p>
          <a:p>
            <a:pPr marL="846138" lvl="1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950" b="1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Projet de recherche RAME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(Recherche sur les Aires Marines Educatives) : analyse de 71 AE et apports sur enseignement + bénéfices auprès des élèves</a:t>
            </a:r>
          </a:p>
          <a:p>
            <a:pPr lvl="1" indent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fr-FR" altLang="fr-FR" sz="1950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lvl="1" indent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fr-FR" altLang="fr-FR" sz="1950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marL="846138" lvl="1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Propositions </a:t>
            </a:r>
            <a:r>
              <a:rPr lang="fr-FR" altLang="fr-FR" sz="1950" b="1" dirty="0">
                <a:solidFill>
                  <a:srgbClr val="003A76"/>
                </a:solidFill>
                <a:latin typeface="Marianne" panose="02000000000000000000" pitchFamily="50" charset="0"/>
              </a:rPr>
              <a:t>d’échanges facilités entre AME et ATE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(lien terre – mer / bassin versant)</a:t>
            </a:r>
          </a:p>
          <a:p>
            <a:pPr marL="846138" lvl="1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950" b="1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Des financements par l’OFB sur 4 ans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sym typeface="Wingdings" panose="05000000000000000000" pitchFamily="2" charset="2"/>
              </a:rPr>
              <a:t>(2 premières années = 5 K€ - 2 suivantes = 4K€)</a:t>
            </a:r>
          </a:p>
          <a:p>
            <a:pPr lvl="1" indent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fr-FR" altLang="fr-FR" sz="195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DA0409-30C9-4C7A-9F94-A57A4579C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5191" y="2889456"/>
            <a:ext cx="2296452" cy="21148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BEB8DE-C9AB-4B56-9C97-8FE44B81D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2534" y="5425148"/>
            <a:ext cx="6106390" cy="4444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C661FC-2504-432C-B8C1-B8D20159F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8C874E-E0D1-4B0B-AEFC-A11332F24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5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Gestion des inscriptions, financements</a:t>
            </a:r>
          </a:p>
          <a:p>
            <a:r>
              <a:rPr lang="fr-FR" sz="3199" kern="0" cap="all" dirty="0" err="1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ofb</a:t>
            </a:r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 et labellisation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72AFFDD-8D40-4862-B03A-78721F5B2194}"/>
              </a:ext>
            </a:extLst>
          </p:cNvPr>
          <p:cNvSpPr txBox="1"/>
          <p:nvPr/>
        </p:nvSpPr>
        <p:spPr>
          <a:xfrm>
            <a:off x="2116452" y="1593097"/>
            <a:ext cx="880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Pour les nouveaux projets (= démarrage en 09/26)</a:t>
            </a:r>
            <a:endParaRPr lang="fr-FR" sz="28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A7CCF-23A9-4F95-AA13-15271BCD3AC7}"/>
              </a:ext>
            </a:extLst>
          </p:cNvPr>
          <p:cNvSpPr/>
          <p:nvPr/>
        </p:nvSpPr>
        <p:spPr>
          <a:xfrm>
            <a:off x="1864355" y="2736000"/>
            <a:ext cx="11578595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950" b="1" dirty="0">
                <a:solidFill>
                  <a:srgbClr val="003A76"/>
                </a:solidFill>
                <a:latin typeface="Marianne" panose="02000000000000000000" pitchFamily="50" charset="0"/>
              </a:rPr>
              <a:t>Inscription seule :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 dossier de demande à déposer sur la plateforme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hlinkClick r:id="rId3"/>
              </a:rPr>
              <a:t>SAGAE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 entre le 01/06 et le 13/09/26 </a:t>
            </a:r>
          </a:p>
          <a:p>
            <a:pPr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    </a:t>
            </a: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950" b="1" dirty="0">
                <a:solidFill>
                  <a:srgbClr val="003A76"/>
                </a:solidFill>
                <a:latin typeface="Marianne" panose="02000000000000000000" pitchFamily="50" charset="0"/>
              </a:rPr>
              <a:t>Si demande de financements à l’OFB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(= aide forfaitaire de 5 000 € pour 2 ans) :</a:t>
            </a:r>
          </a:p>
          <a:p>
            <a:pPr marL="960438" lvl="1" indent="-4572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01/06 - 13/09/26 : dossier d’inscription sur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hlinkClick r:id="rId3"/>
              </a:rPr>
              <a:t>SAGAE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 </a:t>
            </a:r>
          </a:p>
          <a:p>
            <a:pPr marL="960438" lvl="1" indent="-4572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14/09 - 14/10 : dépôt de la demande sur la plateforme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hlinkClick r:id="rId4"/>
              </a:rPr>
              <a:t>Trousse à Projets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avec prolongation de la collecte participative supplémentaire jusqu’au 05/11</a:t>
            </a:r>
          </a:p>
          <a:p>
            <a:pPr lvl="1" indent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	(</a:t>
            </a:r>
            <a:r>
              <a:rPr lang="fr-FR" altLang="fr-FR" sz="1950" i="1" dirty="0">
                <a:solidFill>
                  <a:srgbClr val="003A76"/>
                </a:solidFill>
                <a:latin typeface="Marianne" panose="02000000000000000000" pitchFamily="50" charset="0"/>
              </a:rPr>
              <a:t>Réponse en novembre – Paiement en décembre)</a:t>
            </a:r>
          </a:p>
          <a:p>
            <a:pPr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	</a:t>
            </a:r>
            <a:r>
              <a:rPr lang="fr-FR" altLang="fr-FR" sz="1600" b="1" dirty="0">
                <a:solidFill>
                  <a:srgbClr val="003A76"/>
                </a:solidFill>
                <a:latin typeface="Marianne" panose="02000000000000000000" pitchFamily="50" charset="0"/>
              </a:rPr>
              <a:t>NB : l’obtention du financement implique la demande de labellisation au moins 1 fois sur ces 2 années</a:t>
            </a:r>
          </a:p>
          <a:p>
            <a:pPr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fr-FR" altLang="fr-FR" sz="1950" b="1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altLang="fr-FR" sz="1950" b="1" dirty="0">
                <a:solidFill>
                  <a:srgbClr val="003A76"/>
                </a:solidFill>
                <a:latin typeface="Marianne" panose="02000000000000000000" pitchFamily="50" charset="0"/>
              </a:rPr>
              <a:t>Important : la demande de financement doit se faire par l’enseignant (mail académique)</a:t>
            </a:r>
          </a:p>
          <a:p>
            <a:pPr lvl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fr-FR" altLang="fr-FR" sz="195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DA0409-30C9-4C7A-9F94-A57A4579C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000" y="2736000"/>
            <a:ext cx="2296452" cy="21148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9B562C-992F-4734-BAB0-9A75828EA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35144FC-D545-46E5-A52D-D25A4B673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628" y="3166239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11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Gestion des inscriptions, financements</a:t>
            </a:r>
          </a:p>
          <a:p>
            <a:r>
              <a:rPr lang="fr-FR" sz="3199" kern="0" cap="all" dirty="0" err="1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ofb</a:t>
            </a:r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 et labellisation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72AFFDD-8D40-4862-B03A-78721F5B2194}"/>
              </a:ext>
            </a:extLst>
          </p:cNvPr>
          <p:cNvSpPr txBox="1"/>
          <p:nvPr/>
        </p:nvSpPr>
        <p:spPr>
          <a:xfrm>
            <a:off x="2116452" y="1593097"/>
            <a:ext cx="880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Pour les projets existants</a:t>
            </a:r>
            <a:endParaRPr lang="fr-FR" sz="28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A7CCF-23A9-4F95-AA13-15271BCD3AC7}"/>
              </a:ext>
            </a:extLst>
          </p:cNvPr>
          <p:cNvSpPr/>
          <p:nvPr/>
        </p:nvSpPr>
        <p:spPr>
          <a:xfrm>
            <a:off x="1763333" y="2539356"/>
            <a:ext cx="11578595" cy="4400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950" b="1" dirty="0">
                <a:solidFill>
                  <a:srgbClr val="003A76"/>
                </a:solidFill>
                <a:latin typeface="Marianne" panose="02000000000000000000" pitchFamily="50" charset="0"/>
              </a:rPr>
              <a:t>Labellisation seule :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 dossier de demande à déposer sur la plateforme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hlinkClick r:id="rId3"/>
              </a:rPr>
              <a:t>SAGAE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 entre le 01/03 et le 10/05/26 </a:t>
            </a:r>
          </a:p>
          <a:p>
            <a:pPr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     </a:t>
            </a:r>
            <a:r>
              <a:rPr lang="fr-FR" altLang="fr-FR" sz="1950" i="1" dirty="0">
                <a:solidFill>
                  <a:srgbClr val="003A76"/>
                </a:solidFill>
                <a:latin typeface="Marianne" panose="02000000000000000000" pitchFamily="50" charset="0"/>
              </a:rPr>
              <a:t>Pertinent d’anticiper : possibilité d’ajouter des éléments sur </a:t>
            </a:r>
            <a:r>
              <a:rPr lang="fr-FR" altLang="fr-FR" sz="1950" i="1" dirty="0" err="1">
                <a:solidFill>
                  <a:srgbClr val="003A76"/>
                </a:solidFill>
                <a:latin typeface="Marianne" panose="02000000000000000000" pitchFamily="50" charset="0"/>
              </a:rPr>
              <a:t>Sagae</a:t>
            </a:r>
            <a:r>
              <a:rPr lang="fr-FR" altLang="fr-FR" sz="1950" i="1" dirty="0">
                <a:solidFill>
                  <a:srgbClr val="003A76"/>
                </a:solidFill>
                <a:latin typeface="Marianne" panose="02000000000000000000" pitchFamily="50" charset="0"/>
              </a:rPr>
              <a:t> en continu toute l’année</a:t>
            </a:r>
          </a:p>
          <a:p>
            <a:pPr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fr-FR" altLang="fr-FR" sz="1950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950" b="1" dirty="0">
                <a:solidFill>
                  <a:srgbClr val="003A76"/>
                </a:solidFill>
                <a:latin typeface="Marianne" panose="02000000000000000000" pitchFamily="50" charset="0"/>
              </a:rPr>
              <a:t>Si nouvelle demande de financements à l’OFB pour 2 ans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(= aide forfaitaire de 4 000 €) :</a:t>
            </a:r>
          </a:p>
          <a:p>
            <a:pPr marL="960438" lvl="1" indent="-4572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01/03 - 10/05/26 : demande de labellisation (ou renouvellement) sur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hlinkClick r:id="rId3"/>
              </a:rPr>
              <a:t>SAGAE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 </a:t>
            </a:r>
          </a:p>
          <a:p>
            <a:pPr marL="960438" lvl="1" indent="-4572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11/05 - 11/06 : dépôt de la demande sur la plateforme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  <a:hlinkClick r:id="rId4"/>
              </a:rPr>
              <a:t>Trousse à Projets </a:t>
            </a: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avec prolongation de la collecte participative supplémentaire jusqu’au 29/06</a:t>
            </a:r>
          </a:p>
          <a:p>
            <a:pPr lvl="1" indent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altLang="fr-FR" sz="200" dirty="0">
                <a:solidFill>
                  <a:srgbClr val="003A76"/>
                </a:solidFill>
                <a:latin typeface="Marianne" panose="02000000000000000000" pitchFamily="50" charset="0"/>
              </a:rPr>
              <a:t>	</a:t>
            </a:r>
          </a:p>
          <a:p>
            <a:pPr lvl="1" indent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alt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	(</a:t>
            </a:r>
            <a:r>
              <a:rPr lang="fr-FR" altLang="fr-FR" sz="1950" i="1" dirty="0">
                <a:solidFill>
                  <a:srgbClr val="003A76"/>
                </a:solidFill>
                <a:latin typeface="Marianne" panose="02000000000000000000" pitchFamily="50" charset="0"/>
              </a:rPr>
              <a:t>Réponse en juillet – Paiement en septembre)</a:t>
            </a:r>
          </a:p>
          <a:p>
            <a:pPr lvl="1" indent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fr-FR" altLang="fr-FR" sz="200" i="1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fr-FR" altLang="fr-FR" sz="1950" b="1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lvl="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fr-FR" altLang="fr-FR" sz="195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DA0409-30C9-4C7A-9F94-A57A4579C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000" y="2736000"/>
            <a:ext cx="2296452" cy="21148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285291-A563-4406-9DA7-A3DC13F86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6AF046-8F1C-4244-B194-0945D12E52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628" y="5846458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4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Qu’est ce qu’une aire éducative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57990D1-63E5-407A-9E48-C7AEAA9F04C4}"/>
              </a:ext>
            </a:extLst>
          </p:cNvPr>
          <p:cNvSpPr txBox="1">
            <a:spLocks/>
          </p:cNvSpPr>
          <p:nvPr/>
        </p:nvSpPr>
        <p:spPr>
          <a:xfrm>
            <a:off x="2836336" y="1534355"/>
            <a:ext cx="6984042" cy="518403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8A1551B-33FD-4B13-A7F8-457B48D08499}"/>
              </a:ext>
            </a:extLst>
          </p:cNvPr>
          <p:cNvCxnSpPr>
            <a:cxnSpLocks/>
          </p:cNvCxnSpPr>
          <p:nvPr/>
        </p:nvCxnSpPr>
        <p:spPr>
          <a:xfrm>
            <a:off x="363245" y="2142954"/>
            <a:ext cx="11779594" cy="0"/>
          </a:xfrm>
          <a:prstGeom prst="straightConnector1">
            <a:avLst/>
          </a:prstGeom>
          <a:ln w="76200">
            <a:solidFill>
              <a:srgbClr val="003A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311B6BFA-4BDF-4360-8899-F33F656F4210}"/>
              </a:ext>
            </a:extLst>
          </p:cNvPr>
          <p:cNvGrpSpPr/>
          <p:nvPr/>
        </p:nvGrpSpPr>
        <p:grpSpPr>
          <a:xfrm>
            <a:off x="2490308" y="3619779"/>
            <a:ext cx="8462333" cy="3637332"/>
            <a:chOff x="1792837" y="2902363"/>
            <a:chExt cx="9175695" cy="4005577"/>
          </a:xfrm>
        </p:grpSpPr>
        <p:sp>
          <p:nvSpPr>
            <p:cNvPr id="5" name="Line 1">
              <a:extLst>
                <a:ext uri="{FF2B5EF4-FFF2-40B4-BE49-F238E27FC236}">
                  <a16:creationId xmlns:a16="http://schemas.microsoft.com/office/drawing/2014/main" id="{0F3DCCCB-76F1-4B75-BD69-CE3660BDB9E5}"/>
                </a:ext>
              </a:extLst>
            </p:cNvPr>
            <p:cNvSpPr/>
            <p:nvPr/>
          </p:nvSpPr>
          <p:spPr>
            <a:xfrm>
              <a:off x="2116083" y="6862043"/>
              <a:ext cx="8496188" cy="360"/>
            </a:xfrm>
            <a:prstGeom prst="line">
              <a:avLst/>
            </a:prstGeom>
            <a:ln w="25560">
              <a:solidFill>
                <a:srgbClr val="7EB92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DCAE64A5-3023-432E-A698-B19044E8C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2394" y="2902363"/>
              <a:ext cx="4646253" cy="3384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3CA6E0B4-F66E-4D9A-A699-BCB224A5EFEE}"/>
                </a:ext>
              </a:extLst>
            </p:cNvPr>
            <p:cNvSpPr/>
            <p:nvPr/>
          </p:nvSpPr>
          <p:spPr>
            <a:xfrm>
              <a:off x="6972169" y="4816209"/>
              <a:ext cx="792005" cy="6480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037CC44A-DBB9-4616-B42B-78AD116B2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2837" y="2908380"/>
              <a:ext cx="3000926" cy="2009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999FB010-AD2B-4536-97A7-5610FDF07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2837" y="4918376"/>
              <a:ext cx="2987510" cy="1963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E11B9B2A-5711-4F5C-91D6-A5CC99C947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64583" y="5510143"/>
              <a:ext cx="2448015" cy="1374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8" descr="C:\Users\fmorisseau\Desktop\REF201606166402.Nicolas_Job.jpg">
              <a:extLst>
                <a:ext uri="{FF2B5EF4-FFF2-40B4-BE49-F238E27FC236}">
                  <a16:creationId xmlns:a16="http://schemas.microsoft.com/office/drawing/2014/main" id="{D7B09949-E422-4F63-AB20-6941EB0D0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87891" y="5509749"/>
              <a:ext cx="2088013" cy="1393096"/>
            </a:xfrm>
            <a:prstGeom prst="rect">
              <a:avLst/>
            </a:prstGeom>
            <a:noFill/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EF7DF679-1A45-4E95-9D2C-6715F3E2E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107755" y="4126371"/>
              <a:ext cx="1854379" cy="2781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7E1EFABD-59E9-40FB-B1B4-A053B938F8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8083"/>
            <a:stretch/>
          </p:blipFill>
          <p:spPr bwMode="auto">
            <a:xfrm>
              <a:off x="9107755" y="2908381"/>
              <a:ext cx="1860777" cy="1349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63CB42A6-E72E-47C8-898A-2839E1D5E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3756" y="4098814"/>
            <a:ext cx="2296452" cy="211484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5C19CE6-AD93-4806-A691-384EFBA5B70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3245" y="4383691"/>
            <a:ext cx="1621667" cy="154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5F6C935B-0BD3-4B7E-ADEA-E81850BD7785}"/>
              </a:ext>
            </a:extLst>
          </p:cNvPr>
          <p:cNvSpPr txBox="1"/>
          <p:nvPr/>
        </p:nvSpPr>
        <p:spPr>
          <a:xfrm rot="1506247">
            <a:off x="11749732" y="2325205"/>
            <a:ext cx="1573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  <a:latin typeface="Marianne" panose="02000000000000000000" pitchFamily="50" charset="0"/>
              </a:rPr>
              <a:t>2025-2026 :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  <a:latin typeface="Marianne" panose="02000000000000000000" pitchFamily="50" charset="0"/>
              </a:rPr>
              <a:t> ~ 2 000 Aires éducatives !!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72AFFDD-8D40-4862-B03A-78721F5B2194}"/>
              </a:ext>
            </a:extLst>
          </p:cNvPr>
          <p:cNvSpPr txBox="1"/>
          <p:nvPr/>
        </p:nvSpPr>
        <p:spPr>
          <a:xfrm>
            <a:off x="2127102" y="1152744"/>
            <a:ext cx="7067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D’où viennent les Aires Educatives ?</a:t>
            </a:r>
            <a:endParaRPr lang="fr-FR" sz="28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7326D6C-6639-4B18-9B93-CF13B74BEF04}"/>
              </a:ext>
            </a:extLst>
          </p:cNvPr>
          <p:cNvSpPr txBox="1"/>
          <p:nvPr/>
        </p:nvSpPr>
        <p:spPr>
          <a:xfrm>
            <a:off x="106594" y="2284563"/>
            <a:ext cx="2123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3A76"/>
                </a:solidFill>
                <a:latin typeface="Marianne" panose="02000000000000000000" pitchFamily="50" charset="0"/>
              </a:rPr>
              <a:t>2012 : 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Naissance du concept aux Marquises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2D3F68E-C74E-4BCA-B748-AB87147E0AFA}"/>
              </a:ext>
            </a:extLst>
          </p:cNvPr>
          <p:cNvSpPr txBox="1"/>
          <p:nvPr/>
        </p:nvSpPr>
        <p:spPr>
          <a:xfrm>
            <a:off x="2163772" y="2260376"/>
            <a:ext cx="1835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3A76"/>
                </a:solidFill>
                <a:latin typeface="Marianne" panose="02000000000000000000" pitchFamily="50" charset="0"/>
              </a:rPr>
              <a:t>2015 :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COP 21 : accord entre le MEEM et la Polynésie française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DCD27F6-6657-442B-8F44-B3F40799BA65}"/>
              </a:ext>
            </a:extLst>
          </p:cNvPr>
          <p:cNvSpPr txBox="1"/>
          <p:nvPr/>
        </p:nvSpPr>
        <p:spPr>
          <a:xfrm>
            <a:off x="3912087" y="2236204"/>
            <a:ext cx="18355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3A76"/>
                </a:solidFill>
                <a:latin typeface="Marianne" panose="02000000000000000000" pitchFamily="50" charset="0"/>
              </a:rPr>
              <a:t>2016 :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COPIL Ministères Environnement, Education, Outre-mer et OFB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7A0F944-611E-47AF-9F34-58EA3D4EBE3E}"/>
              </a:ext>
            </a:extLst>
          </p:cNvPr>
          <p:cNvSpPr/>
          <p:nvPr/>
        </p:nvSpPr>
        <p:spPr>
          <a:xfrm>
            <a:off x="5586323" y="2284563"/>
            <a:ext cx="12421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3A76"/>
                </a:solidFill>
                <a:latin typeface="Marianne" panose="02000000000000000000" pitchFamily="50" charset="0"/>
              </a:rPr>
              <a:t>2016-2017 :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8 sites pilotes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87947F3-FA68-40AA-A4D2-8A6830FACDD9}"/>
              </a:ext>
            </a:extLst>
          </p:cNvPr>
          <p:cNvSpPr txBox="1"/>
          <p:nvPr/>
        </p:nvSpPr>
        <p:spPr>
          <a:xfrm>
            <a:off x="6524187" y="2272516"/>
            <a:ext cx="1872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3A76"/>
                </a:solidFill>
                <a:latin typeface="Marianne" panose="02000000000000000000" pitchFamily="50" charset="0"/>
              </a:rPr>
              <a:t>2018-2019 :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100 AME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Expérimentation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ATE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A26CF1F-D22E-4FD3-9431-D0C90D1A4DCF}"/>
              </a:ext>
            </a:extLst>
          </p:cNvPr>
          <p:cNvSpPr txBox="1"/>
          <p:nvPr/>
        </p:nvSpPr>
        <p:spPr>
          <a:xfrm>
            <a:off x="7974738" y="2286722"/>
            <a:ext cx="1573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3A76"/>
                </a:solidFill>
                <a:latin typeface="Marianne" panose="02000000000000000000" pitchFamily="50" charset="0"/>
              </a:rPr>
              <a:t>2019-2020 :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160 AME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50 ATE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A83E8D4-669A-4CFF-B584-B937B604FD81}"/>
              </a:ext>
            </a:extLst>
          </p:cNvPr>
          <p:cNvSpPr txBox="1"/>
          <p:nvPr/>
        </p:nvSpPr>
        <p:spPr>
          <a:xfrm>
            <a:off x="9172796" y="2295607"/>
            <a:ext cx="1573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3A76"/>
                </a:solidFill>
                <a:latin typeface="Marianne" panose="02000000000000000000" pitchFamily="50" charset="0"/>
              </a:rPr>
              <a:t>2021-2022 :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260 AME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360 ATE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8F61331-104E-47B1-BB0B-80AACC5B6048}"/>
              </a:ext>
            </a:extLst>
          </p:cNvPr>
          <p:cNvSpPr txBox="1"/>
          <p:nvPr/>
        </p:nvSpPr>
        <p:spPr>
          <a:xfrm>
            <a:off x="10415823" y="2295607"/>
            <a:ext cx="17102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3A76"/>
                </a:solidFill>
                <a:latin typeface="Marianne" panose="02000000000000000000" pitchFamily="50" charset="0"/>
              </a:rPr>
              <a:t>2024 :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Signature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Convention</a:t>
            </a:r>
          </a:p>
          <a:p>
            <a:pPr algn="ctr"/>
            <a:r>
              <a:rPr lang="fr-FR" sz="1400" dirty="0">
                <a:solidFill>
                  <a:srgbClr val="003A76"/>
                </a:solidFill>
                <a:latin typeface="Marianne" panose="02000000000000000000" pitchFamily="50" charset="0"/>
              </a:rPr>
              <a:t>Ministère EN / OFB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19FD5B9-CBE5-402D-85EF-449F30FB42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0736842" y="294192"/>
            <a:ext cx="1389192" cy="91523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0B6F173-017D-48F9-A17B-93B0226DF7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909" y="6070745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1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Les labels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3CB42A6-E72E-47C8-898A-2839E1D5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988" y="992316"/>
            <a:ext cx="1154897" cy="1063566"/>
          </a:xfrm>
          <a:prstGeom prst="rect">
            <a:avLst/>
          </a:prstGeom>
        </p:spPr>
      </p:pic>
      <p:sp>
        <p:nvSpPr>
          <p:cNvPr id="89" name="ZoneTexte 88">
            <a:extLst>
              <a:ext uri="{FF2B5EF4-FFF2-40B4-BE49-F238E27FC236}">
                <a16:creationId xmlns:a16="http://schemas.microsoft.com/office/drawing/2014/main" id="{1151FFBE-8CCE-4471-9F5C-6079B8EC799C}"/>
              </a:ext>
            </a:extLst>
          </p:cNvPr>
          <p:cNvSpPr txBox="1"/>
          <p:nvPr/>
        </p:nvSpPr>
        <p:spPr>
          <a:xfrm>
            <a:off x="1579371" y="1994304"/>
            <a:ext cx="2441644" cy="3847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900" b="1" i="1" dirty="0">
                <a:solidFill>
                  <a:srgbClr val="002060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Pourquoi un label ?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6EEDDE2C-4713-4824-AEF8-C96E719FBBC8}"/>
              </a:ext>
            </a:extLst>
          </p:cNvPr>
          <p:cNvSpPr txBox="1"/>
          <p:nvPr/>
        </p:nvSpPr>
        <p:spPr>
          <a:xfrm>
            <a:off x="1579371" y="3139264"/>
            <a:ext cx="2687830" cy="3847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900" b="1" i="1" dirty="0">
                <a:solidFill>
                  <a:srgbClr val="002060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Comment l’obtenir ?</a:t>
            </a:r>
          </a:p>
        </p:txBody>
      </p:sp>
      <p:sp>
        <p:nvSpPr>
          <p:cNvPr id="91" name="Rectangle : coins arrondis 90">
            <a:extLst>
              <a:ext uri="{FF2B5EF4-FFF2-40B4-BE49-F238E27FC236}">
                <a16:creationId xmlns:a16="http://schemas.microsoft.com/office/drawing/2014/main" id="{C0E04E5F-0DB0-4DB4-A14F-5558E53C8B1D}"/>
              </a:ext>
            </a:extLst>
          </p:cNvPr>
          <p:cNvSpPr/>
          <p:nvPr/>
        </p:nvSpPr>
        <p:spPr>
          <a:xfrm>
            <a:off x="1574016" y="3740348"/>
            <a:ext cx="2301386" cy="93674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rgbClr val="003A76"/>
                </a:solidFill>
                <a:latin typeface="Marianne" panose="02000000000000000000" pitchFamily="50" charset="0"/>
                <a:cs typeface="Arial" pitchFamily="34" charset="0"/>
              </a:rPr>
              <a:t>S'inscrire auprès de l’OFB </a:t>
            </a:r>
            <a:r>
              <a:rPr lang="fr-FR" sz="1600" i="1" dirty="0">
                <a:solidFill>
                  <a:srgbClr val="003A76"/>
                </a:solidFill>
                <a:latin typeface="Marianne" panose="02000000000000000000" pitchFamily="50" charset="0"/>
                <a:cs typeface="Arial" pitchFamily="34" charset="0"/>
              </a:rPr>
              <a:t>(plateforme SAGAE)</a:t>
            </a:r>
          </a:p>
        </p:txBody>
      </p:sp>
      <p:sp>
        <p:nvSpPr>
          <p:cNvPr id="92" name="Rectangle : coins arrondis 91">
            <a:extLst>
              <a:ext uri="{FF2B5EF4-FFF2-40B4-BE49-F238E27FC236}">
                <a16:creationId xmlns:a16="http://schemas.microsoft.com/office/drawing/2014/main" id="{170C4B02-7205-4556-8951-711F084617ED}"/>
              </a:ext>
            </a:extLst>
          </p:cNvPr>
          <p:cNvSpPr/>
          <p:nvPr/>
        </p:nvSpPr>
        <p:spPr>
          <a:xfrm>
            <a:off x="5118069" y="3710357"/>
            <a:ext cx="3587808" cy="88159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rgbClr val="003A76"/>
                </a:solidFill>
                <a:latin typeface="Marianne" panose="02000000000000000000" pitchFamily="50" charset="0"/>
                <a:cs typeface="Arial" pitchFamily="34" charset="0"/>
              </a:rPr>
              <a:t>Mettre en place son projet en suivant les principes de la charte et de la méthodologie</a:t>
            </a:r>
          </a:p>
        </p:txBody>
      </p:sp>
      <p:sp>
        <p:nvSpPr>
          <p:cNvPr id="93" name="Rectangle : coins arrondis 92">
            <a:extLst>
              <a:ext uri="{FF2B5EF4-FFF2-40B4-BE49-F238E27FC236}">
                <a16:creationId xmlns:a16="http://schemas.microsoft.com/office/drawing/2014/main" id="{CFD57489-C255-4492-9624-E940D99694A8}"/>
              </a:ext>
            </a:extLst>
          </p:cNvPr>
          <p:cNvSpPr/>
          <p:nvPr/>
        </p:nvSpPr>
        <p:spPr>
          <a:xfrm>
            <a:off x="10042446" y="3681551"/>
            <a:ext cx="2137831" cy="88159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>
                <a:solidFill>
                  <a:srgbClr val="003A76"/>
                </a:solidFill>
                <a:latin typeface="Marianne" panose="02000000000000000000" pitchFamily="50" charset="0"/>
                <a:cs typeface="Arial" pitchFamily="34" charset="0"/>
              </a:rPr>
              <a:t>Demander le label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2A133FE1-93A9-4848-AA25-C30592FA9361}"/>
              </a:ext>
            </a:extLst>
          </p:cNvPr>
          <p:cNvSpPr txBox="1"/>
          <p:nvPr/>
        </p:nvSpPr>
        <p:spPr>
          <a:xfrm>
            <a:off x="1574016" y="5218466"/>
            <a:ext cx="2805059" cy="38472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900" b="1" i="1" dirty="0">
                <a:solidFill>
                  <a:srgbClr val="002060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Gouvernance du label</a:t>
            </a:r>
          </a:p>
        </p:txBody>
      </p:sp>
      <p:sp>
        <p:nvSpPr>
          <p:cNvPr id="95" name="Flèche : droite 94">
            <a:extLst>
              <a:ext uri="{FF2B5EF4-FFF2-40B4-BE49-F238E27FC236}">
                <a16:creationId xmlns:a16="http://schemas.microsoft.com/office/drawing/2014/main" id="{5C85A54E-6141-4D68-B07A-D82A8FD235A1}"/>
              </a:ext>
            </a:extLst>
          </p:cNvPr>
          <p:cNvSpPr/>
          <p:nvPr/>
        </p:nvSpPr>
        <p:spPr>
          <a:xfrm>
            <a:off x="8956572" y="4055623"/>
            <a:ext cx="835179" cy="322952"/>
          </a:xfrm>
          <a:prstGeom prst="rightArrow">
            <a:avLst/>
          </a:prstGeom>
          <a:solidFill>
            <a:srgbClr val="003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3A76"/>
              </a:solidFill>
            </a:endParaRPr>
          </a:p>
        </p:txBody>
      </p:sp>
      <p:sp>
        <p:nvSpPr>
          <p:cNvPr id="97" name="Rectangle : coins arrondis 96">
            <a:extLst>
              <a:ext uri="{FF2B5EF4-FFF2-40B4-BE49-F238E27FC236}">
                <a16:creationId xmlns:a16="http://schemas.microsoft.com/office/drawing/2014/main" id="{2FF31BBD-3B4D-42AB-9C02-323AD43D9C9C}"/>
              </a:ext>
            </a:extLst>
          </p:cNvPr>
          <p:cNvSpPr/>
          <p:nvPr/>
        </p:nvSpPr>
        <p:spPr>
          <a:xfrm>
            <a:off x="1451035" y="5749185"/>
            <a:ext cx="3524178" cy="1504792"/>
          </a:xfrm>
          <a:prstGeom prst="roundRect">
            <a:avLst/>
          </a:prstGeom>
          <a:solidFill>
            <a:srgbClr val="003A76">
              <a:alpha val="87843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700" b="1" dirty="0">
                <a:solidFill>
                  <a:schemeClr val="bg1"/>
                </a:solidFill>
                <a:latin typeface="Marianne" panose="02000000000000000000" pitchFamily="50" charset="0"/>
                <a:cs typeface="Arial" pitchFamily="34" charset="0"/>
              </a:rPr>
              <a:t>Comité de pilotage national (OFB, Ministères de la Transition écologique, de l’Education nationale et des Outre-mer)</a:t>
            </a:r>
          </a:p>
        </p:txBody>
      </p:sp>
      <p:sp>
        <p:nvSpPr>
          <p:cNvPr id="98" name="Rectangle : coins arrondis 97">
            <a:extLst>
              <a:ext uri="{FF2B5EF4-FFF2-40B4-BE49-F238E27FC236}">
                <a16:creationId xmlns:a16="http://schemas.microsoft.com/office/drawing/2014/main" id="{9EB6AF26-A515-4B7A-93DB-935E71C5B1F7}"/>
              </a:ext>
            </a:extLst>
          </p:cNvPr>
          <p:cNvSpPr/>
          <p:nvPr/>
        </p:nvSpPr>
        <p:spPr>
          <a:xfrm>
            <a:off x="6014771" y="5745445"/>
            <a:ext cx="1839027" cy="1503712"/>
          </a:xfrm>
          <a:prstGeom prst="roundRect">
            <a:avLst/>
          </a:prstGeom>
          <a:solidFill>
            <a:srgbClr val="003A76">
              <a:alpha val="88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00" b="1" dirty="0">
                <a:solidFill>
                  <a:schemeClr val="bg1"/>
                </a:solidFill>
                <a:latin typeface="Marianne" panose="02000000000000000000" pitchFamily="50" charset="0"/>
                <a:cs typeface="Arial" pitchFamily="34" charset="0"/>
              </a:rPr>
              <a:t>Cellule d’appui nationale à l’OFB</a:t>
            </a:r>
          </a:p>
        </p:txBody>
      </p:sp>
      <p:sp>
        <p:nvSpPr>
          <p:cNvPr id="99" name="Rectangle : coins arrondis 98">
            <a:extLst>
              <a:ext uri="{FF2B5EF4-FFF2-40B4-BE49-F238E27FC236}">
                <a16:creationId xmlns:a16="http://schemas.microsoft.com/office/drawing/2014/main" id="{FEE1D20E-8736-4319-949E-C30EE57DBCC8}"/>
              </a:ext>
            </a:extLst>
          </p:cNvPr>
          <p:cNvSpPr/>
          <p:nvPr/>
        </p:nvSpPr>
        <p:spPr>
          <a:xfrm>
            <a:off x="8893359" y="5786791"/>
            <a:ext cx="3286918" cy="1500668"/>
          </a:xfrm>
          <a:prstGeom prst="roundRect">
            <a:avLst/>
          </a:prstGeom>
          <a:solidFill>
            <a:srgbClr val="003A76">
              <a:alpha val="88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700" b="1" dirty="0">
                <a:solidFill>
                  <a:schemeClr val="bg1"/>
                </a:solidFill>
                <a:latin typeface="Marianne" panose="02000000000000000000" pitchFamily="50" charset="0"/>
                <a:cs typeface="Arial" pitchFamily="34" charset="0"/>
              </a:rPr>
              <a:t>Groupes régionaux aires éducatives (DR OFB, Académies, DREAL, Graine, DRAJES + autres acteurs pertinents suivant la région)</a:t>
            </a:r>
          </a:p>
        </p:txBody>
      </p:sp>
      <p:sp>
        <p:nvSpPr>
          <p:cNvPr id="100" name="Flèche : droite 99">
            <a:extLst>
              <a:ext uri="{FF2B5EF4-FFF2-40B4-BE49-F238E27FC236}">
                <a16:creationId xmlns:a16="http://schemas.microsoft.com/office/drawing/2014/main" id="{E8780E54-2C37-4DBF-B396-95A59EEF7A2F}"/>
              </a:ext>
            </a:extLst>
          </p:cNvPr>
          <p:cNvSpPr/>
          <p:nvPr/>
        </p:nvSpPr>
        <p:spPr>
          <a:xfrm>
            <a:off x="5063817" y="6084697"/>
            <a:ext cx="459062" cy="322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101" name="Flèche : droite 100">
            <a:extLst>
              <a:ext uri="{FF2B5EF4-FFF2-40B4-BE49-F238E27FC236}">
                <a16:creationId xmlns:a16="http://schemas.microsoft.com/office/drawing/2014/main" id="{4ADFF483-CF38-4D8A-8C2F-6FD7C63B0923}"/>
              </a:ext>
            </a:extLst>
          </p:cNvPr>
          <p:cNvSpPr/>
          <p:nvPr/>
        </p:nvSpPr>
        <p:spPr>
          <a:xfrm>
            <a:off x="7990531" y="6126943"/>
            <a:ext cx="459062" cy="322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102" name="Flèche : droite 101">
            <a:extLst>
              <a:ext uri="{FF2B5EF4-FFF2-40B4-BE49-F238E27FC236}">
                <a16:creationId xmlns:a16="http://schemas.microsoft.com/office/drawing/2014/main" id="{F39430D1-229E-4FB4-863E-E614828471AC}"/>
              </a:ext>
            </a:extLst>
          </p:cNvPr>
          <p:cNvSpPr/>
          <p:nvPr/>
        </p:nvSpPr>
        <p:spPr>
          <a:xfrm rot="10800000">
            <a:off x="8377777" y="6503273"/>
            <a:ext cx="459062" cy="322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103" name="Flèche : droite 102">
            <a:extLst>
              <a:ext uri="{FF2B5EF4-FFF2-40B4-BE49-F238E27FC236}">
                <a16:creationId xmlns:a16="http://schemas.microsoft.com/office/drawing/2014/main" id="{E68CDF68-0477-498A-9645-D604D04997BC}"/>
              </a:ext>
            </a:extLst>
          </p:cNvPr>
          <p:cNvSpPr/>
          <p:nvPr/>
        </p:nvSpPr>
        <p:spPr>
          <a:xfrm rot="10800000">
            <a:off x="5515233" y="6461027"/>
            <a:ext cx="459062" cy="322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sp>
        <p:nvSpPr>
          <p:cNvPr id="104" name="Rectangle à coins arrondis 12">
            <a:extLst>
              <a:ext uri="{FF2B5EF4-FFF2-40B4-BE49-F238E27FC236}">
                <a16:creationId xmlns:a16="http://schemas.microsoft.com/office/drawing/2014/main" id="{FB584955-745E-4202-B13D-48CD9F658D2E}"/>
              </a:ext>
            </a:extLst>
          </p:cNvPr>
          <p:cNvSpPr/>
          <p:nvPr/>
        </p:nvSpPr>
        <p:spPr>
          <a:xfrm>
            <a:off x="4088739" y="1690391"/>
            <a:ext cx="8578075" cy="1687596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9175" indent="-259175"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003A76"/>
                </a:solidFill>
                <a:latin typeface="Marianne" panose="02000000000000000000" pitchFamily="50" charset="0"/>
                <a:cs typeface="Arial" pitchFamily="34" charset="0"/>
              </a:rPr>
              <a:t>Apporter une reconnaissance au travail des acteurs et des élèves</a:t>
            </a:r>
          </a:p>
          <a:p>
            <a:pPr marL="259175" indent="-259175"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003A76"/>
                </a:solidFill>
                <a:latin typeface="Marianne" panose="02000000000000000000" pitchFamily="50" charset="0"/>
                <a:cs typeface="Arial" pitchFamily="34" charset="0"/>
              </a:rPr>
              <a:t>Apporter une méthodologie et un accompagnement pour la mise en place des projets</a:t>
            </a:r>
          </a:p>
          <a:p>
            <a:pPr marL="259175" indent="-259175">
              <a:buFont typeface="Arial" panose="020B0604020202020204" pitchFamily="34" charset="0"/>
              <a:buChar char="•"/>
            </a:pPr>
            <a:r>
              <a:rPr lang="fr-FR" sz="1900" dirty="0">
                <a:solidFill>
                  <a:srgbClr val="003A76"/>
                </a:solidFill>
                <a:latin typeface="Marianne" panose="02000000000000000000" pitchFamily="50" charset="0"/>
                <a:cs typeface="Arial" pitchFamily="34" charset="0"/>
              </a:rPr>
              <a:t>Référencer afin de créer du lien et du partage entre les projets</a:t>
            </a:r>
          </a:p>
        </p:txBody>
      </p:sp>
      <p:pic>
        <p:nvPicPr>
          <p:cNvPr id="105" name="Image 104">
            <a:extLst>
              <a:ext uri="{FF2B5EF4-FFF2-40B4-BE49-F238E27FC236}">
                <a16:creationId xmlns:a16="http://schemas.microsoft.com/office/drawing/2014/main" id="{0CD8BAF9-47BA-4799-8173-7C91671933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3803" y="1148198"/>
            <a:ext cx="672072" cy="64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3521C33-5D9C-401D-9CDB-59D1E4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536818" y="458355"/>
            <a:ext cx="1389192" cy="9152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343911C-E932-40BF-AF86-2C714BCFA98E}"/>
              </a:ext>
            </a:extLst>
          </p:cNvPr>
          <p:cNvSpPr txBox="1"/>
          <p:nvPr/>
        </p:nvSpPr>
        <p:spPr>
          <a:xfrm>
            <a:off x="3963173" y="3712159"/>
            <a:ext cx="115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3A76"/>
                </a:solidFill>
                <a:latin typeface="Marianne" panose="02000000000000000000" pitchFamily="50" charset="0"/>
              </a:rPr>
              <a:t>Octobre</a:t>
            </a:r>
            <a:endParaRPr lang="fr-FR" sz="16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AFAA6121-52CC-475C-9CD2-0702656981EF}"/>
              </a:ext>
            </a:extLst>
          </p:cNvPr>
          <p:cNvSpPr/>
          <p:nvPr/>
        </p:nvSpPr>
        <p:spPr>
          <a:xfrm>
            <a:off x="4116565" y="4063751"/>
            <a:ext cx="835179" cy="322952"/>
          </a:xfrm>
          <a:prstGeom prst="rightArrow">
            <a:avLst/>
          </a:prstGeom>
          <a:solidFill>
            <a:srgbClr val="003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3A76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3CE2A4E-7AD4-4364-B376-A9439298EA64}"/>
              </a:ext>
            </a:extLst>
          </p:cNvPr>
          <p:cNvSpPr txBox="1"/>
          <p:nvPr/>
        </p:nvSpPr>
        <p:spPr>
          <a:xfrm>
            <a:off x="9010017" y="3739623"/>
            <a:ext cx="728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3A76"/>
                </a:solidFill>
                <a:latin typeface="Marianne" panose="02000000000000000000" pitchFamily="50" charset="0"/>
              </a:rPr>
              <a:t>Mai</a:t>
            </a:r>
            <a:endParaRPr lang="fr-FR" sz="16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9AD4183-7D34-4D9D-BD6E-701D88905026}"/>
              </a:ext>
            </a:extLst>
          </p:cNvPr>
          <p:cNvSpPr txBox="1"/>
          <p:nvPr/>
        </p:nvSpPr>
        <p:spPr>
          <a:xfrm>
            <a:off x="9207953" y="4694575"/>
            <a:ext cx="38068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i="1" dirty="0">
                <a:solidFill>
                  <a:srgbClr val="003A76"/>
                </a:solidFill>
                <a:latin typeface="Marianne" panose="02000000000000000000" pitchFamily="50" charset="0"/>
              </a:rPr>
              <a:t>Important </a:t>
            </a:r>
            <a:r>
              <a:rPr lang="fr-FR" sz="1400" i="1" dirty="0">
                <a:solidFill>
                  <a:srgbClr val="003A76"/>
                </a:solidFill>
                <a:latin typeface="Marianne" panose="02000000000000000000" pitchFamily="50" charset="0"/>
              </a:rPr>
              <a:t>: demande de labellisation non obligatoire la 1° année… mais nécessaire en fin d’année 2 si financement OFB</a:t>
            </a:r>
            <a:endParaRPr lang="fr-FR" sz="14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10017F55-94C2-4DBF-A848-D1E2B9176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518" y="104691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20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Ressources sur les aires éducatives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A7CCF-23A9-4F95-AA13-15271BCD3AC7}"/>
              </a:ext>
            </a:extLst>
          </p:cNvPr>
          <p:cNvSpPr/>
          <p:nvPr/>
        </p:nvSpPr>
        <p:spPr>
          <a:xfrm>
            <a:off x="759239" y="1228530"/>
            <a:ext cx="11421794" cy="630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Vidéo de présentation générale : </a:t>
            </a:r>
            <a:r>
              <a:rPr lang="fr-FR" altLang="fr-FR" sz="1800" dirty="0">
                <a:solidFill>
                  <a:srgbClr val="003A76"/>
                </a:solidFill>
                <a:latin typeface="Marianne" panose="02000000000000000000" pitchFamily="50" charset="0"/>
                <a:hlinkClick r:id="rId3"/>
              </a:rPr>
              <a:t>https://www.youtube.com/watch?v=lnVEo3au8aI</a:t>
            </a:r>
            <a:endParaRPr lang="fr-FR" altLang="fr-FR" sz="1800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Vidéo de présentation Canopé </a:t>
            </a:r>
            <a:r>
              <a:rPr lang="fr-FR" alt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: </a:t>
            </a:r>
            <a:r>
              <a:rPr lang="fr-FR" sz="1800" dirty="0">
                <a:hlinkClick r:id="rId4"/>
              </a:rPr>
              <a:t>https://www.reseau-canope.fr/notice/les-aires-educatives-un-projet-engageant-pour-la-transition-ecologique</a:t>
            </a:r>
            <a:endParaRPr lang="fr-FR" altLang="fr-FR" sz="1800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Centre de ressources = le 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  <a:hlinkClick r:id="rId5"/>
              </a:rPr>
              <a:t>wiki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 </a:t>
            </a:r>
            <a:r>
              <a:rPr lang="fr-FR" alt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pour toutes les infos sur les aires (c’est quoi, comment on fait, liens avec les animations, etc…)</a:t>
            </a: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Le guide méthodologique pour le 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  <a:hlinkClick r:id="rId6"/>
              </a:rPr>
              <a:t>premier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 et le 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  <a:hlinkClick r:id="rId7"/>
              </a:rPr>
              <a:t>second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 degré</a:t>
            </a: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Les </a:t>
            </a:r>
            <a:r>
              <a:rPr lang="fr-FR" altLang="fr-FR" sz="1800" b="1" dirty="0" err="1">
                <a:solidFill>
                  <a:srgbClr val="003A76"/>
                </a:solidFill>
                <a:latin typeface="Marianne" panose="02000000000000000000" pitchFamily="50" charset="0"/>
              </a:rPr>
              <a:t>padlets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 </a:t>
            </a:r>
            <a:r>
              <a:rPr lang="fr-FR" alt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:  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  <a:hlinkClick r:id="rId8"/>
              </a:rPr>
              <a:t>collèges et lycées 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et 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  <a:hlinkClick r:id="rId9"/>
              </a:rPr>
              <a:t>écoles</a:t>
            </a:r>
            <a:endParaRPr lang="fr-FR" altLang="fr-FR" sz="1800" b="1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Le 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  <a:hlinkClick r:id="rId10"/>
              </a:rPr>
              <a:t>carnet d’accompagnement </a:t>
            </a:r>
            <a:r>
              <a:rPr lang="fr-FR" alt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pour démarrer l’état des lieux</a:t>
            </a: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La plateforme d’inscription </a:t>
            </a:r>
            <a:r>
              <a:rPr lang="fr-FR" alt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des Aires Educatives = </a:t>
            </a:r>
            <a:r>
              <a:rPr lang="fr-FR" altLang="fr-FR" sz="1800" dirty="0" err="1">
                <a:solidFill>
                  <a:srgbClr val="003A76"/>
                </a:solidFill>
                <a:latin typeface="Marianne" panose="02000000000000000000" pitchFamily="50" charset="0"/>
                <a:hlinkClick r:id="rId11"/>
              </a:rPr>
              <a:t>Sagae</a:t>
            </a:r>
            <a:endParaRPr lang="fr-FR" sz="1800" dirty="0">
              <a:solidFill>
                <a:srgbClr val="1F497D"/>
              </a:solidFill>
              <a:latin typeface="Marianne" panose="02000000000000000000" pitchFamily="50" charset="0"/>
              <a:ea typeface="Times New Roman" panose="02020603050405020304" pitchFamily="18" charset="0"/>
            </a:endParaRP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La 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  <a:hlinkClick r:id="rId12"/>
              </a:rPr>
              <a:t>page OFB 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pour toutes les actualités </a:t>
            </a:r>
            <a:r>
              <a:rPr lang="fr-FR" alt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notamment le financement</a:t>
            </a: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En </a:t>
            </a:r>
            <a:r>
              <a:rPr lang="fr-FR" altLang="fr-FR" sz="1800" b="1" dirty="0" err="1">
                <a:solidFill>
                  <a:srgbClr val="003A76"/>
                </a:solidFill>
                <a:latin typeface="Marianne" panose="02000000000000000000" pitchFamily="50" charset="0"/>
              </a:rPr>
              <a:t>AuRA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, </a:t>
            </a:r>
            <a:r>
              <a:rPr lang="fr-FR" alt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site du 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  <a:hlinkClick r:id="rId13"/>
              </a:rPr>
              <a:t>GRAINE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 </a:t>
            </a:r>
            <a:r>
              <a:rPr lang="fr-FR" alt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avec replay de webinaires et actualités</a:t>
            </a: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Contacts pour tout renseignement :</a:t>
            </a:r>
          </a:p>
          <a:p>
            <a:pPr marL="846138" lvl="1" indent="-342900"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OFB </a:t>
            </a:r>
            <a:r>
              <a:rPr lang="fr-FR" sz="1800" dirty="0" err="1">
                <a:solidFill>
                  <a:srgbClr val="003A76"/>
                </a:solidFill>
                <a:latin typeface="Marianne" panose="02000000000000000000" pitchFamily="50" charset="0"/>
              </a:rPr>
              <a:t>AuRA</a:t>
            </a:r>
            <a:r>
              <a:rPr 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 - Mylène MALBRUNOT : </a:t>
            </a:r>
            <a:r>
              <a:rPr lang="fr-FR" sz="1800" dirty="0">
                <a:solidFill>
                  <a:srgbClr val="003A76"/>
                </a:solidFill>
                <a:latin typeface="Marianne" panose="02000000000000000000" pitchFamily="50" charset="0"/>
                <a:hlinkClick r:id="rId14"/>
              </a:rPr>
              <a:t>mylene.malbrunot@ofb.gouv.fr</a:t>
            </a:r>
            <a:endParaRPr lang="fr-FR" sz="1800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marL="846138" lvl="1" indent="-342900"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GRAINE </a:t>
            </a:r>
            <a:r>
              <a:rPr lang="fr-FR" sz="1800" dirty="0" err="1">
                <a:solidFill>
                  <a:srgbClr val="003A76"/>
                </a:solidFill>
                <a:latin typeface="Marianne" panose="02000000000000000000" pitchFamily="50" charset="0"/>
              </a:rPr>
              <a:t>AuRA</a:t>
            </a:r>
            <a:r>
              <a:rPr 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 - Noémie HUBY : </a:t>
            </a:r>
            <a:r>
              <a:rPr lang="fr-FR" sz="1800" dirty="0">
                <a:solidFill>
                  <a:srgbClr val="003A76"/>
                </a:solidFill>
                <a:latin typeface="Arial MT"/>
                <a:cs typeface="Arial MT"/>
                <a:hlinkClick r:id="rId15"/>
              </a:rPr>
              <a:t>noemie.huby@graine-ara.org</a:t>
            </a:r>
            <a:endParaRPr lang="fr-FR" sz="1800" dirty="0">
              <a:solidFill>
                <a:srgbClr val="003A76"/>
              </a:solidFill>
              <a:latin typeface="Arial MT"/>
              <a:cs typeface="Arial MT"/>
            </a:endParaRPr>
          </a:p>
          <a:p>
            <a:pPr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fr-FR" altLang="fr-FR" sz="1800" b="1" dirty="0">
              <a:solidFill>
                <a:srgbClr val="003A76"/>
              </a:solidFill>
              <a:highlight>
                <a:srgbClr val="FFFF00"/>
              </a:highlight>
              <a:latin typeface="Marianne" panose="02000000000000000000" pitchFamily="50" charset="0"/>
            </a:endParaRPr>
          </a:p>
          <a:p>
            <a:pPr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AUTRES RESSOURCES :</a:t>
            </a:r>
            <a:endParaRPr lang="fr-FR" altLang="fr-FR" sz="1800" b="1" dirty="0">
              <a:solidFill>
                <a:srgbClr val="003A76"/>
              </a:solidFill>
              <a:latin typeface="Marianne" panose="02000000000000000000" pitchFamily="50" charset="0"/>
              <a:hlinkClick r:id="rId16"/>
            </a:endParaRP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800" b="1" dirty="0" err="1">
                <a:solidFill>
                  <a:srgbClr val="003A76"/>
                </a:solidFill>
                <a:latin typeface="Marianne" panose="02000000000000000000" pitchFamily="50" charset="0"/>
                <a:hlinkClick r:id="rId16"/>
              </a:rPr>
              <a:t>Digipad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  <a:hlinkClick r:id="rId16"/>
              </a:rPr>
              <a:t> Biodiversité et Ecosystèmes</a:t>
            </a:r>
            <a:endParaRPr lang="fr-FR" altLang="fr-FR" sz="1800" b="1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marL="342900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altLang="fr-FR" sz="1800" dirty="0">
                <a:solidFill>
                  <a:srgbClr val="003A76"/>
                </a:solidFill>
                <a:latin typeface="Marianne" panose="02000000000000000000" pitchFamily="50" charset="0"/>
              </a:rPr>
              <a:t>Site OFB : ressources complémentaires pour </a:t>
            </a:r>
            <a:r>
              <a:rPr lang="fr-FR" altLang="fr-FR" sz="1800" b="1" dirty="0">
                <a:solidFill>
                  <a:srgbClr val="003A76"/>
                </a:solidFill>
                <a:latin typeface="Marianne" panose="02000000000000000000" pitchFamily="50" charset="0"/>
                <a:hlinkClick r:id="rId17"/>
              </a:rPr>
              <a:t>Scolaire et enseignant</a:t>
            </a:r>
            <a:endParaRPr lang="fr-FR" altLang="fr-FR" sz="18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DA0409-30C9-4C7A-9F94-A57A4579CB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05532" y="4506328"/>
            <a:ext cx="2296452" cy="21148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E20397-639F-44C6-8C1E-5380EAE1E0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9E4071-FFA9-4342-8557-D0B7A47BC1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23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9976" t="7007" r="12680" b="5730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itre 1"/>
          <p:cNvSpPr txBox="1"/>
          <p:nvPr/>
        </p:nvSpPr>
        <p:spPr bwMode="auto">
          <a:xfrm>
            <a:off x="2127102" y="238733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5E8B"/>
                </a:solidFill>
                <a:latin typeface="Arial"/>
                <a:ea typeface="ＭＳ Ｐゴシック"/>
              </a:defRPr>
            </a:lvl2pPr>
            <a:lvl3pPr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5E8B"/>
                </a:solidFill>
                <a:latin typeface="Arial"/>
                <a:ea typeface="ＭＳ Ｐゴシック"/>
              </a:defRPr>
            </a:lvl3pPr>
            <a:lvl4pPr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5E8B"/>
                </a:solidFill>
                <a:latin typeface="Arial"/>
                <a:ea typeface="ＭＳ Ｐゴシック"/>
              </a:defRPr>
            </a:lvl4pPr>
            <a:lvl5pPr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5E8B"/>
                </a:solidFill>
                <a:latin typeface="Arial"/>
                <a:ea typeface="ＭＳ Ｐゴシック"/>
              </a:defRPr>
            </a:lvl5pPr>
            <a:lvl6pPr marL="457200"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965E"/>
                </a:solidFill>
                <a:latin typeface="Arial"/>
                <a:ea typeface="ＭＳ Ｐゴシック"/>
              </a:defRPr>
            </a:lvl6pPr>
            <a:lvl7pPr marL="914400"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965E"/>
                </a:solidFill>
                <a:latin typeface="Arial"/>
                <a:ea typeface="ＭＳ Ｐゴシック"/>
              </a:defRPr>
            </a:lvl7pPr>
            <a:lvl8pPr marL="1371600"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965E"/>
                </a:solidFill>
                <a:latin typeface="Arial"/>
                <a:ea typeface="ＭＳ Ｐゴシック"/>
              </a:defRPr>
            </a:lvl8pPr>
            <a:lvl9pPr marL="1828800"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965E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fr-FR" sz="2800" cap="all">
                <a:solidFill>
                  <a:srgbClr val="0071A9"/>
                </a:solidFill>
                <a:latin typeface="Marianne"/>
                <a:cs typeface="Arial"/>
              </a:rPr>
              <a:t>Déploiement EN AUVERGNE RHÔNE-ALPES</a:t>
            </a:r>
            <a:endParaRPr/>
          </a:p>
        </p:txBody>
      </p:sp>
      <p:sp>
        <p:nvSpPr>
          <p:cNvPr id="26" name="ZoneTexte 25"/>
          <p:cNvSpPr txBox="1"/>
          <p:nvPr/>
        </p:nvSpPr>
        <p:spPr bwMode="auto">
          <a:xfrm>
            <a:off x="2127102" y="680671"/>
            <a:ext cx="706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b="1">
                <a:solidFill>
                  <a:srgbClr val="003A76"/>
                </a:solidFill>
                <a:latin typeface="Marianne"/>
              </a:rPr>
              <a:t>Bilan des inscriptions</a:t>
            </a:r>
            <a:endParaRPr lang="fr-FR" sz="2400">
              <a:solidFill>
                <a:srgbClr val="003A76"/>
              </a:solidFill>
              <a:latin typeface="Marianne"/>
            </a:endParaRPr>
          </a:p>
        </p:txBody>
      </p:sp>
      <p:sp>
        <p:nvSpPr>
          <p:cNvPr id="25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0" y="2787439"/>
            <a:ext cx="5192912" cy="470075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fr-FR" sz="1600" b="0" u="sng" dirty="0">
                <a:solidFill>
                  <a:srgbClr val="002060"/>
                </a:solidFill>
                <a:latin typeface="Marianne"/>
              </a:rPr>
              <a:t>Année scolaire 2020-2021 </a:t>
            </a:r>
            <a:r>
              <a:rPr lang="fr-FR" sz="1600" b="0" dirty="0">
                <a:solidFill>
                  <a:srgbClr val="002060"/>
                </a:solidFill>
                <a:latin typeface="Marianne"/>
              </a:rPr>
              <a:t>: </a:t>
            </a:r>
            <a:r>
              <a:rPr lang="fr-FR" sz="1600" dirty="0">
                <a:solidFill>
                  <a:srgbClr val="002060"/>
                </a:solidFill>
                <a:latin typeface="Marianne"/>
              </a:rPr>
              <a:t>2 écoles labellisées</a:t>
            </a:r>
            <a:endParaRPr dirty="0">
              <a:solidFill>
                <a:srgbClr val="002060"/>
              </a:solidFill>
            </a:endParaRPr>
          </a:p>
          <a:p>
            <a:pPr marL="1073150">
              <a:spcBef>
                <a:spcPts val="0"/>
              </a:spcBef>
              <a:buFont typeface="Wingdings"/>
              <a:buChar char="ü"/>
              <a:defRPr/>
            </a:pPr>
            <a:endParaRPr lang="fr-FR" sz="1600" b="0" dirty="0">
              <a:solidFill>
                <a:srgbClr val="002060"/>
              </a:solidFill>
              <a:latin typeface="Marianne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fr-FR" sz="1600" b="0" u="sng" dirty="0">
              <a:solidFill>
                <a:srgbClr val="002060"/>
              </a:solidFill>
              <a:latin typeface="Marianne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fr-FR" sz="1600" b="0" u="sng" dirty="0">
              <a:solidFill>
                <a:srgbClr val="002060"/>
              </a:solidFill>
              <a:latin typeface="Marianne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fr-FR" sz="1600" b="0" u="sng" dirty="0">
              <a:solidFill>
                <a:srgbClr val="002060"/>
              </a:solidFill>
              <a:latin typeface="Marianne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fr-FR" sz="1600" b="0" u="sng" dirty="0">
              <a:solidFill>
                <a:srgbClr val="002060"/>
              </a:solidFill>
              <a:latin typeface="Marianne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fr-FR" sz="1600" b="0" u="sng" dirty="0">
              <a:solidFill>
                <a:srgbClr val="002060"/>
              </a:solidFill>
              <a:latin typeface="Marianne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fr-FR" sz="1600" b="0" u="sng" dirty="0">
              <a:solidFill>
                <a:srgbClr val="002060"/>
              </a:solidFill>
              <a:latin typeface="Marianne"/>
            </a:endParaRPr>
          </a:p>
          <a:p>
            <a:pPr>
              <a:spcBef>
                <a:spcPts val="0"/>
              </a:spcBef>
              <a:defRPr/>
            </a:pPr>
            <a:r>
              <a:rPr lang="fr-FR" sz="1600" b="0" u="sng" dirty="0">
                <a:solidFill>
                  <a:srgbClr val="002060"/>
                </a:solidFill>
                <a:latin typeface="Marianne"/>
              </a:rPr>
              <a:t>Année scolaire 2025-2026 :</a:t>
            </a:r>
            <a:endParaRPr dirty="0">
              <a:solidFill>
                <a:srgbClr val="002060"/>
              </a:solidFill>
            </a:endParaRPr>
          </a:p>
          <a:p>
            <a:pPr marL="1073150">
              <a:spcBef>
                <a:spcPts val="0"/>
              </a:spcBef>
              <a:buFont typeface="Wingdings"/>
              <a:buChar char="ü"/>
              <a:defRPr/>
            </a:pPr>
            <a:r>
              <a:rPr lang="fr-FR" sz="1600" dirty="0">
                <a:solidFill>
                  <a:srgbClr val="002060"/>
                </a:solidFill>
                <a:latin typeface="Marianne"/>
              </a:rPr>
              <a:t>138 établissements engagés </a:t>
            </a:r>
            <a:r>
              <a:rPr lang="fr-FR" sz="1600" b="0" dirty="0">
                <a:solidFill>
                  <a:srgbClr val="002060"/>
                </a:solidFill>
                <a:latin typeface="Marianne"/>
              </a:rPr>
              <a:t>avec 31 nouvelles inscriptions validées</a:t>
            </a:r>
            <a:endParaRPr b="0" dirty="0">
              <a:solidFill>
                <a:srgbClr val="002060"/>
              </a:solidFill>
            </a:endParaRPr>
          </a:p>
          <a:p>
            <a:pPr marL="1073150">
              <a:spcBef>
                <a:spcPts val="0"/>
              </a:spcBef>
              <a:buFont typeface="Wingdings"/>
              <a:buChar char="ü"/>
              <a:defRPr/>
            </a:pPr>
            <a:r>
              <a:rPr lang="fr-FR" sz="1600" b="0" dirty="0">
                <a:solidFill>
                  <a:srgbClr val="002060"/>
                </a:solidFill>
                <a:latin typeface="Marianne"/>
              </a:rPr>
              <a:t>33 (2 anciennes + 31 nouvelles) subventionnées par l’AAP OFB</a:t>
            </a:r>
            <a:endParaRPr dirty="0">
              <a:solidFill>
                <a:srgbClr val="002060"/>
              </a:solidFill>
            </a:endParaRPr>
          </a:p>
          <a:p>
            <a:pPr marL="1073150">
              <a:defRPr/>
            </a:pPr>
            <a:endParaRPr lang="fr-FR" sz="1950" b="0" dirty="0">
              <a:latin typeface="Marianne"/>
            </a:endParaRPr>
          </a:p>
          <a:p>
            <a:pPr marL="1158875" lvl="0" indent="0">
              <a:buNone/>
              <a:defRPr/>
            </a:pPr>
            <a:endParaRPr lang="fr-FR" sz="1950" b="0" dirty="0">
              <a:latin typeface="Marianne"/>
            </a:endParaRPr>
          </a:p>
          <a:p>
            <a:pPr marL="457200" lvl="1" indent="0">
              <a:buNone/>
              <a:defRPr/>
            </a:pPr>
            <a:endParaRPr lang="fr-FR" sz="2000" dirty="0"/>
          </a:p>
          <a:p>
            <a:pPr marL="0" indent="0">
              <a:buNone/>
              <a:tabLst>
                <a:tab pos="723900" algn="l"/>
              </a:tabLst>
              <a:defRPr/>
            </a:pPr>
            <a:r>
              <a:rPr lang="fr-FR" sz="2400" dirty="0"/>
              <a:t>	</a:t>
            </a:r>
            <a:endParaRPr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71310" y="877418"/>
            <a:ext cx="1890741" cy="174121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348749" y="2618636"/>
            <a:ext cx="6935360" cy="45564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76D093-AAEE-4008-BA8A-E864B8E48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sp>
        <p:nvSpPr>
          <p:cNvPr id="6" name="Flèche : bas 5">
            <a:extLst>
              <a:ext uri="{FF2B5EF4-FFF2-40B4-BE49-F238E27FC236}">
                <a16:creationId xmlns:a16="http://schemas.microsoft.com/office/drawing/2014/main" id="{B7C33F73-B34E-45A0-961A-77AF659DC180}"/>
              </a:ext>
            </a:extLst>
          </p:cNvPr>
          <p:cNvSpPr/>
          <p:nvPr/>
        </p:nvSpPr>
        <p:spPr>
          <a:xfrm>
            <a:off x="2005042" y="345566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834D270-0863-4912-BC5A-D0B7BC9339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98" y="213003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19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9976" t="7007" r="12680" b="5730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itre 1"/>
          <p:cNvSpPr txBox="1"/>
          <p:nvPr/>
        </p:nvSpPr>
        <p:spPr bwMode="auto"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5E8B"/>
                </a:solidFill>
                <a:latin typeface="Arial"/>
                <a:ea typeface="ＭＳ Ｐゴシック"/>
              </a:defRPr>
            </a:lvl2pPr>
            <a:lvl3pPr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5E8B"/>
                </a:solidFill>
                <a:latin typeface="Arial"/>
                <a:ea typeface="ＭＳ Ｐゴシック"/>
              </a:defRPr>
            </a:lvl3pPr>
            <a:lvl4pPr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5E8B"/>
                </a:solidFill>
                <a:latin typeface="Arial"/>
                <a:ea typeface="ＭＳ Ｐゴシック"/>
              </a:defRPr>
            </a:lvl4pPr>
            <a:lvl5pPr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5E8B"/>
                </a:solidFill>
                <a:latin typeface="Arial"/>
                <a:ea typeface="ＭＳ Ｐゴシック"/>
              </a:defRPr>
            </a:lvl5pPr>
            <a:lvl6pPr marL="457200"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965E"/>
                </a:solidFill>
                <a:latin typeface="Arial"/>
                <a:ea typeface="ＭＳ Ｐゴシック"/>
              </a:defRPr>
            </a:lvl6pPr>
            <a:lvl7pPr marL="914400"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965E"/>
                </a:solidFill>
                <a:latin typeface="Arial"/>
                <a:ea typeface="ＭＳ Ｐゴシック"/>
              </a:defRPr>
            </a:lvl7pPr>
            <a:lvl8pPr marL="1371600"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965E"/>
                </a:solidFill>
                <a:latin typeface="Arial"/>
                <a:ea typeface="ＭＳ Ｐゴシック"/>
              </a:defRPr>
            </a:lvl8pPr>
            <a:lvl9pPr marL="1828800" algn="l" defTabSz="1006474">
              <a:spcBef>
                <a:spcPts val="0"/>
              </a:spcBef>
              <a:spcAft>
                <a:spcPts val="0"/>
              </a:spcAft>
              <a:defRPr sz="3200" b="1">
                <a:solidFill>
                  <a:srgbClr val="00965E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fr-FR" sz="2800" cap="all">
                <a:solidFill>
                  <a:srgbClr val="0071A9"/>
                </a:solidFill>
                <a:latin typeface="Marianne"/>
                <a:cs typeface="Arial"/>
              </a:rPr>
              <a:t>Déploiement EN AUVERGNE RHÔNE-ALPES</a:t>
            </a:r>
            <a:endParaRPr/>
          </a:p>
        </p:txBody>
      </p:sp>
      <p:sp>
        <p:nvSpPr>
          <p:cNvPr id="26" name="ZoneTexte 25"/>
          <p:cNvSpPr txBox="1"/>
          <p:nvPr/>
        </p:nvSpPr>
        <p:spPr bwMode="auto">
          <a:xfrm>
            <a:off x="2127102" y="894474"/>
            <a:ext cx="7067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rgbClr val="002060"/>
                </a:solidFill>
                <a:latin typeface="Marianne"/>
              </a:rPr>
              <a:t>Bilan</a:t>
            </a:r>
            <a:r>
              <a:rPr lang="fr-FR" sz="2400" b="1" dirty="0">
                <a:solidFill>
                  <a:srgbClr val="003A76"/>
                </a:solidFill>
                <a:latin typeface="Marianne"/>
              </a:rPr>
              <a:t> des inscriptions</a:t>
            </a:r>
            <a:endParaRPr lang="fr-FR" sz="2400" dirty="0">
              <a:solidFill>
                <a:srgbClr val="003A76"/>
              </a:solidFill>
              <a:latin typeface="Marianne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818640" y="1376640"/>
            <a:ext cx="10139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800" dirty="0">
                <a:solidFill>
                  <a:srgbClr val="002060"/>
                </a:solidFill>
              </a:rPr>
              <a:t>Année scolaire 2025-2026 – 138 (dont 18 en doute) ATE inscrites – Répartition par département </a:t>
            </a:r>
            <a:r>
              <a:rPr lang="fr-FR" dirty="0">
                <a:solidFill>
                  <a:srgbClr val="002060"/>
                </a:solidFill>
              </a:rPr>
              <a:t>: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/>
          </p:nvPr>
        </p:nvGraphicFramePr>
        <p:xfrm>
          <a:off x="481911" y="1890021"/>
          <a:ext cx="11659977" cy="5600160"/>
        </p:xfrm>
        <a:graphic>
          <a:graphicData uri="http://schemas.openxmlformats.org/drawingml/2006/table">
            <a:tbl>
              <a:tblPr firstRow="1" bandRow="1"/>
              <a:tblGrid>
                <a:gridCol w="1575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1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3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387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64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/>
                        <a:t>Académie</a:t>
                      </a:r>
                      <a:endParaRPr/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38100" algn="ctr">
                      <a:solidFill>
                        <a:sysClr val="window" lastClr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/>
                        <a:t>Dépt</a:t>
                      </a:r>
                      <a:endParaRPr/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38100" algn="ctr">
                      <a:solidFill>
                        <a:sysClr val="window" lastClr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/>
                        <a:t>Etablissements</a:t>
                      </a:r>
                      <a:endParaRPr/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38100" algn="ctr">
                      <a:solidFill>
                        <a:sysClr val="window" lastClr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600" dirty="0"/>
                        <a:t>Structures accompagnatrices</a:t>
                      </a:r>
                      <a:endParaRPr dirty="0"/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38100" algn="ctr">
                      <a:solidFill>
                        <a:sysClr val="window" lastClr="FFFFFF"/>
                      </a:solidFill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934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100" b="0" i="0" u="none" strike="noStrike" cap="none" spc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Marianne"/>
                          <a:ea typeface="+mn-ea"/>
                          <a:cs typeface="+mn-cs"/>
                        </a:rPr>
                        <a:t>Clermont-Fd</a:t>
                      </a:r>
                      <a:endParaRPr lang="fr-FR" sz="1100">
                        <a:solidFill>
                          <a:srgbClr val="002060"/>
                        </a:solidFill>
                        <a:latin typeface="Marianne"/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381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03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381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3 écoles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381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LPO – Syndicat mixte des Monts de la Madeleine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381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446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FR" sz="1100">
                        <a:solidFill>
                          <a:srgbClr val="002060"/>
                        </a:solidFill>
                        <a:latin typeface="Marianne"/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15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5 écoles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CPIE – Moments Nature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475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FR" sz="1100">
                        <a:solidFill>
                          <a:srgbClr val="002060"/>
                        </a:solidFill>
                        <a:latin typeface="Marianne"/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43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 dirty="0">
                          <a:solidFill>
                            <a:srgbClr val="002060"/>
                          </a:solidFill>
                          <a:latin typeface="Marianne"/>
                        </a:rPr>
                        <a:t>5 écoles (dont 1 en doute)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Passeuse de nature – Les Pieds à terre – OCCE 43 – CBNMC – Ecole de la Nature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56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FR" sz="1100">
                        <a:solidFill>
                          <a:srgbClr val="002060"/>
                        </a:solidFill>
                        <a:latin typeface="Marianne"/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63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10 écoles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2 collèges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CPIE – CEN Auvergne – Fais et Ris – Ligno dans les bois – Aloha Evasion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Les Poussins du Coq noir – Photographe EDD – Biloba – Domaine de la Planche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55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Grenoble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07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16 écoles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000">
                          <a:solidFill>
                            <a:srgbClr val="002060"/>
                          </a:solidFill>
                          <a:latin typeface="Marianne"/>
                        </a:rPr>
                        <a:t>CEN  - Plaine et Terre – Permaculture Outils d’autonomie – La Rose et l’Hellébore – Nature en Mont Pilat – VIE – Chemin de traverse – LPO – Mésange et Libellule – Pierres feuilles ciseaux – SISMAE – Passeuse de nature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4179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FR" sz="1100">
                        <a:solidFill>
                          <a:srgbClr val="002060"/>
                        </a:solidFill>
                        <a:latin typeface="Marianne"/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26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100" b="0">
                          <a:solidFill>
                            <a:srgbClr val="002060"/>
                          </a:solidFill>
                          <a:latin typeface="Marianne"/>
                        </a:rPr>
                        <a:t>14 écoles (dont 5 en doute)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100" b="0">
                          <a:solidFill>
                            <a:srgbClr val="002060"/>
                          </a:solidFill>
                          <a:latin typeface="Marianne"/>
                        </a:rPr>
                        <a:t>1 collège (en doute)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lang="fr-FR" sz="1100" b="0">
                          <a:solidFill>
                            <a:srgbClr val="002060"/>
                          </a:solidFill>
                          <a:latin typeface="Marianne"/>
                        </a:rPr>
                        <a:t>1 Maison Familiale et Rurale    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PNR Vercors – LPO – Mille Traces - Lysandra</a:t>
                      </a:r>
                    </a:p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MFR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lang="fr-FR" sz="1100" b="0">
                          <a:solidFill>
                            <a:srgbClr val="002060"/>
                          </a:solidFill>
                          <a:latin typeface="Marianne"/>
                        </a:rPr>
                        <a:t>Zimeline</a:t>
                      </a: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556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FR" sz="1100">
                        <a:solidFill>
                          <a:srgbClr val="002060"/>
                        </a:solidFill>
                        <a:latin typeface="Marianne"/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38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21 écoles (dont 6 en doute)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1 collège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000">
                          <a:solidFill>
                            <a:srgbClr val="002060"/>
                          </a:solidFill>
                          <a:latin typeface="Marianne"/>
                        </a:rPr>
                        <a:t>Espace Nature Isère – PNR Vercors – Il y a – PN Ecrins – LPO - PNR Charteuse - CEN – Le Pic Vert – Peuples et Nature – Culture Caillou – Naturama – Maewan – Ecoute voir – Nature et Montagne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934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FR" sz="1100">
                        <a:solidFill>
                          <a:srgbClr val="002060"/>
                        </a:solidFill>
                        <a:latin typeface="Marianne"/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73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10 écoles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1 collège (en doute)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000">
                          <a:solidFill>
                            <a:srgbClr val="002060"/>
                          </a:solidFill>
                          <a:latin typeface="Marianne"/>
                        </a:rPr>
                        <a:t>PN Vanoise – Maison de la réserve du marais de Lavours – RNR Tourbière des Saisies – Accompagnatrice en montagne – Naturellement enfant  - Terre de Graines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1556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FR" sz="1100">
                        <a:solidFill>
                          <a:srgbClr val="002060"/>
                        </a:solidFill>
                        <a:latin typeface="Marianne"/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74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12 écoles (dont 1 en doute)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2 collèges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 dirty="0">
                          <a:solidFill>
                            <a:srgbClr val="002060"/>
                          </a:solidFill>
                          <a:latin typeface="Marianne"/>
                        </a:rPr>
                        <a:t>CPIE – </a:t>
                      </a:r>
                      <a:r>
                        <a:rPr lang="fr-FR" sz="1100" dirty="0" err="1">
                          <a:solidFill>
                            <a:srgbClr val="002060"/>
                          </a:solidFill>
                          <a:latin typeface="Marianne"/>
                        </a:rPr>
                        <a:t>Maewan</a:t>
                      </a:r>
                      <a:r>
                        <a:rPr lang="fr-FR" sz="1100" dirty="0">
                          <a:solidFill>
                            <a:srgbClr val="002060"/>
                          </a:solidFill>
                          <a:latin typeface="Marianne"/>
                        </a:rPr>
                        <a:t> – </a:t>
                      </a:r>
                      <a:r>
                        <a:rPr lang="fr-FR" sz="1100" dirty="0" err="1">
                          <a:solidFill>
                            <a:srgbClr val="002060"/>
                          </a:solidFill>
                          <a:latin typeface="Marianne"/>
                        </a:rPr>
                        <a:t>Ide-ô</a:t>
                      </a:r>
                      <a:r>
                        <a:rPr lang="fr-FR" sz="1100" dirty="0">
                          <a:solidFill>
                            <a:srgbClr val="002060"/>
                          </a:solidFill>
                          <a:latin typeface="Marianne"/>
                        </a:rPr>
                        <a:t> le lien naturel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lang="fr-FR" sz="1100" dirty="0">
                          <a:solidFill>
                            <a:srgbClr val="002060"/>
                          </a:solidFill>
                          <a:latin typeface="Marianne"/>
                        </a:rPr>
                        <a:t>Aster CEN 74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241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Lyon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01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7 écoles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2 collèges (dont 1 en doute) + 1 ITEP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CEN Rhône Alpes – Syndicat rivière Ain aval – FNE – CC de la Dombe</a:t>
                      </a:r>
                    </a:p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Atelier Fica – Terres de Graines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1556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FR" sz="1100">
                        <a:solidFill>
                          <a:srgbClr val="002060"/>
                        </a:solidFill>
                        <a:latin typeface="Marianne"/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42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7 écoles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 dirty="0">
                          <a:solidFill>
                            <a:srgbClr val="002060"/>
                          </a:solidFill>
                          <a:latin typeface="Marianne"/>
                        </a:rPr>
                        <a:t>Nature en Mont Pilat – CPIE - PNR Pilat – SM Monts de la Madeleine – Madeleine Environnement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lang="fr-FR" sz="1100" dirty="0">
                          <a:solidFill>
                            <a:srgbClr val="002060"/>
                          </a:solidFill>
                          <a:latin typeface="Marianne"/>
                        </a:rPr>
                        <a:t>Association Roannaise de Protection de la Nature - CEN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2592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fr-FR" sz="1100">
                        <a:solidFill>
                          <a:srgbClr val="002060"/>
                        </a:solidFill>
                        <a:latin typeface="Marianne"/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69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15 écoles (dont 2 en doute)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100">
                          <a:solidFill>
                            <a:srgbClr val="002060"/>
                          </a:solidFill>
                          <a:latin typeface="Marianne"/>
                        </a:rPr>
                        <a:t>2 collèges</a:t>
                      </a:r>
                      <a:endParaRPr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100" dirty="0">
                          <a:solidFill>
                            <a:srgbClr val="002060"/>
                          </a:solidFill>
                          <a:latin typeface="Marianne"/>
                        </a:rPr>
                        <a:t>Ile du Beurre – PNR Pilat – Arthropologia - Nature en Mont Pilat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  <a:p>
                      <a:pPr>
                        <a:defRPr/>
                      </a:pPr>
                      <a:r>
                        <a:rPr lang="fr-FR" sz="1100" dirty="0">
                          <a:solidFill>
                            <a:srgbClr val="002060"/>
                          </a:solidFill>
                          <a:latin typeface="Marianne"/>
                        </a:rPr>
                        <a:t>SMIRIL – S’ortie – La Renarde des Alpes - LPO – </a:t>
                      </a:r>
                      <a:r>
                        <a:rPr lang="fr-FR" sz="1100" dirty="0" err="1">
                          <a:solidFill>
                            <a:srgbClr val="002060"/>
                          </a:solidFill>
                          <a:latin typeface="Marianne"/>
                        </a:rPr>
                        <a:t>Elycoop</a:t>
                      </a:r>
                      <a:r>
                        <a:rPr lang="fr-FR" sz="1100" dirty="0">
                          <a:solidFill>
                            <a:srgbClr val="002060"/>
                          </a:solidFill>
                          <a:latin typeface="Marianne"/>
                        </a:rPr>
                        <a:t> - Naturama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99657C54-FA0D-4F26-B954-BFD972359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139442" y="1636488"/>
            <a:ext cx="1389192" cy="9152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B07E133-C72F-4F2B-8722-2704EEFC9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888" y="2659827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54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9976" t="7007" r="12680" b="5730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Rectangle 1"/>
          <p:cNvSpPr/>
          <p:nvPr/>
        </p:nvSpPr>
        <p:spPr bwMode="auto">
          <a:xfrm>
            <a:off x="22240" y="3515358"/>
            <a:ext cx="13442950" cy="404590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80863" y="290823"/>
            <a:ext cx="10281223" cy="72704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1077575" y="5191125"/>
            <a:ext cx="438149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ZoneTexte 10"/>
          <p:cNvSpPr txBox="1"/>
          <p:nvPr/>
        </p:nvSpPr>
        <p:spPr bwMode="auto">
          <a:xfrm>
            <a:off x="274499" y="2466975"/>
            <a:ext cx="161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Année 2025-2026</a:t>
            </a:r>
            <a:endParaRPr dirty="0">
              <a:latin typeface="Marianne" panose="02000000000000000000" pitchFamily="50" charset="0"/>
            </a:endParaRPr>
          </a:p>
          <a:p>
            <a:pPr algn="ctr">
              <a:defRPr/>
            </a:pPr>
            <a:r>
              <a:rPr lang="fr-FR" sz="1800" b="1" dirty="0" err="1">
                <a:solidFill>
                  <a:srgbClr val="003A76"/>
                </a:solidFill>
                <a:latin typeface="Marianne" panose="02000000000000000000" pitchFamily="50" charset="0"/>
              </a:rPr>
              <a:t>AuRA</a:t>
            </a:r>
            <a:r>
              <a:rPr 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 :</a:t>
            </a:r>
            <a:endParaRPr dirty="0">
              <a:latin typeface="Marianne" panose="02000000000000000000" pitchFamily="50" charset="0"/>
            </a:endParaRPr>
          </a:p>
          <a:p>
            <a:pPr algn="ctr">
              <a:defRPr/>
            </a:pPr>
            <a:r>
              <a:rPr 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138 ATE</a:t>
            </a:r>
            <a:endParaRPr dirty="0">
              <a:latin typeface="Marianne" panose="02000000000000000000" pitchFamily="50" charset="0"/>
            </a:endParaRPr>
          </a:p>
          <a:p>
            <a:pPr algn="ctr">
              <a:defRPr/>
            </a:pPr>
            <a:r>
              <a:rPr 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(dont 18 en doute)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E82FCF-044A-480F-8E8B-D3497D2B4346}"/>
              </a:ext>
            </a:extLst>
          </p:cNvPr>
          <p:cNvSpPr txBox="1"/>
          <p:nvPr/>
        </p:nvSpPr>
        <p:spPr>
          <a:xfrm>
            <a:off x="10096416" y="5384422"/>
            <a:ext cx="6347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</a:rPr>
              <a:t>[60]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E9FBBF-4FB0-49A6-874E-494B20684DD1}"/>
              </a:ext>
            </a:extLst>
          </p:cNvPr>
          <p:cNvSpPr txBox="1"/>
          <p:nvPr/>
        </p:nvSpPr>
        <p:spPr bwMode="auto">
          <a:xfrm>
            <a:off x="11016396" y="5692199"/>
            <a:ext cx="6347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</a:rPr>
              <a:t>[60]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CEBD195-A345-4B2D-9262-6FF88224A773}"/>
              </a:ext>
            </a:extLst>
          </p:cNvPr>
          <p:cNvSpPr txBox="1"/>
          <p:nvPr/>
        </p:nvSpPr>
        <p:spPr bwMode="auto">
          <a:xfrm>
            <a:off x="11119875" y="5999976"/>
            <a:ext cx="6347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</a:rPr>
              <a:t>[18]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027997-B54F-46A8-B062-B9026871357D}"/>
              </a:ext>
            </a:extLst>
          </p:cNvPr>
          <p:cNvSpPr txBox="1"/>
          <p:nvPr/>
        </p:nvSpPr>
        <p:spPr bwMode="auto">
          <a:xfrm>
            <a:off x="11333794" y="6285646"/>
            <a:ext cx="6347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</a:rPr>
              <a:t>[44]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253EA8C-D013-49CD-9444-2AC8F8240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1574109-CB41-42D4-9B3A-33877EFAE3B5}"/>
              </a:ext>
            </a:extLst>
          </p:cNvPr>
          <p:cNvSpPr txBox="1"/>
          <p:nvPr/>
        </p:nvSpPr>
        <p:spPr bwMode="auto">
          <a:xfrm>
            <a:off x="172507" y="5939397"/>
            <a:ext cx="161925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300" dirty="0">
                <a:solidFill>
                  <a:srgbClr val="003A76"/>
                </a:solidFill>
                <a:latin typeface="Marianne" panose="02000000000000000000" pitchFamily="50" charset="0"/>
              </a:rPr>
              <a:t>+ A consulter : </a:t>
            </a:r>
            <a:r>
              <a:rPr lang="fr-FR" sz="1300" dirty="0">
                <a:solidFill>
                  <a:srgbClr val="003A76"/>
                </a:solidFill>
                <a:latin typeface="Marianne" panose="02000000000000000000" pitchFamily="50" charset="0"/>
                <a:hlinkClick r:id="rId6"/>
              </a:rPr>
              <a:t>carte interactive </a:t>
            </a:r>
            <a:r>
              <a:rPr lang="fr-FR" sz="1300" dirty="0">
                <a:solidFill>
                  <a:srgbClr val="003A76"/>
                </a:solidFill>
                <a:latin typeface="Marianne" panose="02000000000000000000" pitchFamily="50" charset="0"/>
              </a:rPr>
              <a:t>en ligne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0A82F4D-9307-4220-A256-CFF1D9D397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75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9976" t="7007" r="12680" b="5730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Rectangle 1"/>
          <p:cNvSpPr/>
          <p:nvPr/>
        </p:nvSpPr>
        <p:spPr bwMode="auto">
          <a:xfrm>
            <a:off x="0" y="3515360"/>
            <a:ext cx="13442950" cy="404590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56821" y="390050"/>
            <a:ext cx="9860292" cy="69727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 bwMode="auto">
          <a:xfrm>
            <a:off x="0" y="2868744"/>
            <a:ext cx="1847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Année </a:t>
            </a:r>
            <a:endParaRPr dirty="0">
              <a:latin typeface="Marianne" panose="02000000000000000000" pitchFamily="50" charset="0"/>
            </a:endParaRPr>
          </a:p>
          <a:p>
            <a:pPr algn="ctr">
              <a:defRPr/>
            </a:pPr>
            <a:r>
              <a:rPr 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2025-2026</a:t>
            </a:r>
            <a:endParaRPr dirty="0">
              <a:latin typeface="Marianne" panose="02000000000000000000" pitchFamily="50" charset="0"/>
            </a:endParaRPr>
          </a:p>
          <a:p>
            <a:pPr algn="ctr">
              <a:defRPr/>
            </a:pPr>
            <a:r>
              <a:rPr 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Académie Lyon :</a:t>
            </a:r>
            <a:endParaRPr dirty="0">
              <a:latin typeface="Marianne" panose="02000000000000000000" pitchFamily="50" charset="0"/>
            </a:endParaRPr>
          </a:p>
          <a:p>
            <a:pPr algn="ctr">
              <a:defRPr/>
            </a:pPr>
            <a:r>
              <a:rPr 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34 ATE</a:t>
            </a:r>
            <a:endParaRPr dirty="0">
              <a:latin typeface="Marianne" panose="02000000000000000000" pitchFamily="50" charset="0"/>
            </a:endParaRPr>
          </a:p>
          <a:p>
            <a:pPr algn="ctr">
              <a:defRPr/>
            </a:pPr>
            <a:r>
              <a:rPr lang="fr-FR" sz="1800" b="1" dirty="0">
                <a:solidFill>
                  <a:srgbClr val="003A76"/>
                </a:solidFill>
                <a:latin typeface="Marianne" panose="02000000000000000000" pitchFamily="50" charset="0"/>
              </a:rPr>
              <a:t>(dont 3 en doute)</a:t>
            </a:r>
            <a:endParaRPr lang="fr-FR" sz="1800" b="1" dirty="0">
              <a:latin typeface="Marianne" panose="02000000000000000000" pitchFamily="50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0487025" y="4771753"/>
            <a:ext cx="438149" cy="256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EB4A0A2-117D-4113-88E1-FD7C0AF25F93}"/>
              </a:ext>
            </a:extLst>
          </p:cNvPr>
          <p:cNvSpPr txBox="1"/>
          <p:nvPr/>
        </p:nvSpPr>
        <p:spPr bwMode="auto">
          <a:xfrm>
            <a:off x="172507" y="5939397"/>
            <a:ext cx="161925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300" dirty="0">
                <a:solidFill>
                  <a:srgbClr val="003A76"/>
                </a:solidFill>
                <a:latin typeface="Marianne" panose="02000000000000000000" pitchFamily="50" charset="0"/>
              </a:rPr>
              <a:t>+ A consulter : </a:t>
            </a:r>
            <a:r>
              <a:rPr lang="fr-FR" sz="1300" dirty="0">
                <a:solidFill>
                  <a:srgbClr val="003A76"/>
                </a:solidFill>
                <a:latin typeface="Marianne" panose="02000000000000000000" pitchFamily="50" charset="0"/>
                <a:hlinkClick r:id="rId5"/>
              </a:rPr>
              <a:t>carte interactive </a:t>
            </a:r>
            <a:r>
              <a:rPr lang="fr-FR" sz="1300" dirty="0">
                <a:solidFill>
                  <a:srgbClr val="003A76"/>
                </a:solidFill>
                <a:latin typeface="Marianne" panose="02000000000000000000" pitchFamily="50" charset="0"/>
              </a:rPr>
              <a:t>en ligne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3C8D85-B55D-4B48-A533-3936C96C55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1F15AC1-830F-44E0-98B1-CF1642981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64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Déploiement EN AUVERGNE RHÔNE-ALPES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3FF71A9-8EE9-4BFE-B9E3-7F8EE3E1E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937" y="5342350"/>
            <a:ext cx="2296452" cy="211484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0F96996-1D58-452A-A4DA-766A2A18D1D5}"/>
              </a:ext>
            </a:extLst>
          </p:cNvPr>
          <p:cNvSpPr txBox="1"/>
          <p:nvPr/>
        </p:nvSpPr>
        <p:spPr>
          <a:xfrm>
            <a:off x="2127600" y="1152000"/>
            <a:ext cx="9350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Académie de Lyon - </a:t>
            </a:r>
            <a:r>
              <a:rPr lang="fr-FR" alt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ATE dans l’Ain (10) :</a:t>
            </a:r>
            <a:endParaRPr lang="fr-FR" sz="2800" b="1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 </a:t>
            </a:r>
            <a:endParaRPr lang="fr-FR" sz="28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002EDE3-9678-4802-AF0D-C33C35E47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A5F5C3-58BF-4596-817C-2999F32774C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17243" y="2525509"/>
          <a:ext cx="10865297" cy="3478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530">
                  <a:extLst>
                    <a:ext uri="{9D8B030D-6E8A-4147-A177-3AD203B41FA5}">
                      <a16:colId xmlns:a16="http://schemas.microsoft.com/office/drawing/2014/main" val="320773640"/>
                    </a:ext>
                  </a:extLst>
                </a:gridCol>
                <a:gridCol w="2580408">
                  <a:extLst>
                    <a:ext uri="{9D8B030D-6E8A-4147-A177-3AD203B41FA5}">
                      <a16:colId xmlns:a16="http://schemas.microsoft.com/office/drawing/2014/main" val="4270980797"/>
                    </a:ext>
                  </a:extLst>
                </a:gridCol>
                <a:gridCol w="2083982">
                  <a:extLst>
                    <a:ext uri="{9D8B030D-6E8A-4147-A177-3AD203B41FA5}">
                      <a16:colId xmlns:a16="http://schemas.microsoft.com/office/drawing/2014/main" val="1569774940"/>
                    </a:ext>
                  </a:extLst>
                </a:gridCol>
                <a:gridCol w="3393727">
                  <a:extLst>
                    <a:ext uri="{9D8B030D-6E8A-4147-A177-3AD203B41FA5}">
                      <a16:colId xmlns:a16="http://schemas.microsoft.com/office/drawing/2014/main" val="3865803753"/>
                    </a:ext>
                  </a:extLst>
                </a:gridCol>
                <a:gridCol w="2177650">
                  <a:extLst>
                    <a:ext uri="{9D8B030D-6E8A-4147-A177-3AD203B41FA5}">
                      <a16:colId xmlns:a16="http://schemas.microsoft.com/office/drawing/2014/main" val="882819134"/>
                    </a:ext>
                  </a:extLst>
                </a:gridCol>
              </a:tblGrid>
              <a:tr h="429396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Dpt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Etablissements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Commune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Structures accompagnatrices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Historique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2549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01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élémentaire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La Boisse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Atelier Fica puis FNE  à partir de 2024/25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003A76"/>
                          </a:solidFill>
                          <a:latin typeface="Marianne" panose="02000000000000000000" pitchFamily="50" charset="0"/>
                        </a:rPr>
                        <a:t>Labellisée depuis 06/2022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871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élémentaire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Boz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CEN Rhône Alpes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003A76"/>
                          </a:solidFill>
                          <a:latin typeface="Marianne" panose="02000000000000000000" pitchFamily="50" charset="0"/>
                        </a:rPr>
                        <a:t>Labellisée depuis 06/2022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25348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ITEP Paul </a:t>
                      </a:r>
                      <a:r>
                        <a:rPr lang="fr-FR" sz="1200" b="0" i="0" u="none" strike="noStrike" dirty="0" err="1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Morlon</a:t>
                      </a:r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Chatillon la Palud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Atelier Fica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003A76"/>
                          </a:solidFill>
                          <a:latin typeface="Marianne" panose="02000000000000000000" pitchFamily="50" charset="0"/>
                        </a:rPr>
                        <a:t>Labellisée depuis 06/2022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256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élémentaire La </a:t>
                      </a:r>
                      <a:r>
                        <a:rPr lang="fr-FR" sz="1200" b="0" i="0" u="none" strike="noStrike" dirty="0" err="1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Bovagne</a:t>
                      </a:r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Meximieux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Atelier Fica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3A76"/>
                          </a:solidFill>
                          <a:latin typeface="Marianne" panose="02000000000000000000" pitchFamily="50" charset="0"/>
                        </a:rPr>
                        <a:t>Labellisée depuis 06/2022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07663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Ex-Collège Chartreuse de Portes</a:t>
                      </a:r>
                      <a:b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</a:br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Centre de loisirs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  <a:latin typeface="Marianne" panose="02000000000000000000" pitchFamily="50" charset="0"/>
                        </a:rPr>
                        <a:t>(*) </a:t>
                      </a:r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Briord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CEN Rhône Alpes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003A76"/>
                          </a:solidFill>
                          <a:latin typeface="Marianne" panose="02000000000000000000" pitchFamily="50" charset="0"/>
                        </a:rPr>
                        <a:t>Labellisée depuis 06/2023 – Refus en 06/25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08488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élémentaire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Tenay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CEN Rhône Alpes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Labellisée depuis 06/2024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66715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élémentaire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Charix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CEN Rhône Alpes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003A76"/>
                          </a:solidFill>
                          <a:latin typeface="Marianne" panose="02000000000000000000" pitchFamily="50" charset="0"/>
                        </a:rPr>
                        <a:t>Labellisée depuis 06/024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4290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primaire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Versailleux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CC de la Dombes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3A76"/>
                          </a:solidFill>
                          <a:latin typeface="Marianne" panose="02000000000000000000" pitchFamily="50" charset="0"/>
                        </a:rPr>
                        <a:t>Labellisée depuis 06/025</a:t>
                      </a: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A76"/>
                        </a:solidFill>
                        <a:effectLst/>
                        <a:uLnTx/>
                        <a:uFillTx/>
                        <a:latin typeface="Marianne" panose="02000000000000000000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15937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Collège Louise de Savoie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Pont-d'Ain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Syndicat de la Rivière d'Ain Aval et affluents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Labellisée depuis 06/2025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02448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Les Sept Sages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Corbonod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Terre de Graines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Inscrite en 09/2025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152464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32905CB7-2B5F-4E89-85E5-111EE9365A25}"/>
              </a:ext>
            </a:extLst>
          </p:cNvPr>
          <p:cNvSpPr txBox="1"/>
          <p:nvPr/>
        </p:nvSpPr>
        <p:spPr>
          <a:xfrm>
            <a:off x="0" y="2949634"/>
            <a:ext cx="139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  <a:latin typeface="Marianne" panose="02000000000000000000" pitchFamily="50" charset="0"/>
              </a:rPr>
              <a:t>(*) : en doute</a:t>
            </a:r>
            <a:endParaRPr lang="fr-FR" sz="12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D9ECA3F-23BE-4AA8-BF21-00B1CE08D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700" y="6060195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32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Déploiement EN AUVERGNE RHÔNE-ALPES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3FF71A9-8EE9-4BFE-B9E3-7F8EE3E1E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50" y="4417317"/>
            <a:ext cx="2296452" cy="211484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0F96996-1D58-452A-A4DA-766A2A18D1D5}"/>
              </a:ext>
            </a:extLst>
          </p:cNvPr>
          <p:cNvSpPr txBox="1"/>
          <p:nvPr/>
        </p:nvSpPr>
        <p:spPr>
          <a:xfrm>
            <a:off x="2127600" y="1152000"/>
            <a:ext cx="9350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Académie de Lyon - </a:t>
            </a:r>
            <a:r>
              <a:rPr lang="fr-FR" alt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ATE dans la Loire (7) :</a:t>
            </a:r>
            <a:endParaRPr lang="fr-FR" sz="2800" b="1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 </a:t>
            </a:r>
            <a:endParaRPr lang="fr-FR" sz="28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002EDE3-9678-4802-AF0D-C33C35E47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EFA4FED-2828-4DEB-AF57-7890CFF6D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704741"/>
              </p:ext>
            </p:extLst>
          </p:nvPr>
        </p:nvGraphicFramePr>
        <p:xfrm>
          <a:off x="1883057" y="2738202"/>
          <a:ext cx="10865297" cy="3358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286">
                  <a:extLst>
                    <a:ext uri="{9D8B030D-6E8A-4147-A177-3AD203B41FA5}">
                      <a16:colId xmlns:a16="http://schemas.microsoft.com/office/drawing/2014/main" val="4272491572"/>
                    </a:ext>
                  </a:extLst>
                </a:gridCol>
                <a:gridCol w="2806625">
                  <a:extLst>
                    <a:ext uri="{9D8B030D-6E8A-4147-A177-3AD203B41FA5}">
                      <a16:colId xmlns:a16="http://schemas.microsoft.com/office/drawing/2014/main" val="4270980797"/>
                    </a:ext>
                  </a:extLst>
                </a:gridCol>
                <a:gridCol w="2147776">
                  <a:extLst>
                    <a:ext uri="{9D8B030D-6E8A-4147-A177-3AD203B41FA5}">
                      <a16:colId xmlns:a16="http://schemas.microsoft.com/office/drawing/2014/main" val="1569774940"/>
                    </a:ext>
                  </a:extLst>
                </a:gridCol>
                <a:gridCol w="3476847">
                  <a:extLst>
                    <a:ext uri="{9D8B030D-6E8A-4147-A177-3AD203B41FA5}">
                      <a16:colId xmlns:a16="http://schemas.microsoft.com/office/drawing/2014/main" val="3865803753"/>
                    </a:ext>
                  </a:extLst>
                </a:gridCol>
                <a:gridCol w="1764763">
                  <a:extLst>
                    <a:ext uri="{9D8B030D-6E8A-4147-A177-3AD203B41FA5}">
                      <a16:colId xmlns:a16="http://schemas.microsoft.com/office/drawing/2014/main" val="882819134"/>
                    </a:ext>
                  </a:extLst>
                </a:gridCol>
              </a:tblGrid>
              <a:tr h="429396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Dpt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Etablissements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Commune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Structures accompagnatrices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Historique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25496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42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Collège Nicolas Conté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Régny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Association Roannaise de Protection </a:t>
                      </a:r>
                    </a:p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de la Nature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003A76"/>
                          </a:solidFill>
                          <a:latin typeface="Marianne" panose="02000000000000000000" pitchFamily="50" charset="0"/>
                        </a:rPr>
                        <a:t>Labellisée depuis 06/2024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7871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primaire Bourg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Roisey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Nature en Mont Pilat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003A76"/>
                          </a:solidFill>
                          <a:latin typeface="Marianne" panose="02000000000000000000" pitchFamily="50" charset="0"/>
                        </a:rPr>
                        <a:t>Labellisée depuis 06/2023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25348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primaire Bourg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Saint-Just-en-Chevalet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Madeleine Environnement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003A76"/>
                          </a:solidFill>
                          <a:latin typeface="Marianne" panose="02000000000000000000" pitchFamily="50" charset="0"/>
                        </a:rPr>
                        <a:t>Labellisée depuis 06/2022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256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Collège de la Côte Roannaise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Renaison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Association Roannaise de Protection </a:t>
                      </a:r>
                    </a:p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de la Nature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03A76"/>
                          </a:solidFill>
                          <a:latin typeface="Marianne" panose="02000000000000000000" pitchFamily="50" charset="0"/>
                        </a:rPr>
                        <a:t>Labellisée depuis 06/2025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07663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primaire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Champdieu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CEN Rhône Alpes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003A76"/>
                          </a:solidFill>
                          <a:latin typeface="Marianne" panose="02000000000000000000" pitchFamily="50" charset="0"/>
                        </a:rPr>
                        <a:t>Labellisée depuis 06/2025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08488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élémentaire Bourg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Champoly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SM Monts de la Madeleine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Inscrite depuis 09/25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667155"/>
                  </a:ext>
                </a:extLst>
              </a:tr>
              <a:tr h="354833">
                <a:tc>
                  <a:txBody>
                    <a:bodyPr/>
                    <a:lstStyle/>
                    <a:p>
                      <a:pPr algn="ctr" fontAlgn="ctr"/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primaire privée Saint Joseph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St Genest Malifaux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CPIE des Monts du Pilat (+ PNR Pilat)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Inscrite depuis 09/25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429065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1EC15F37-13DF-476B-B6A2-F73972FC0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841" y="6216339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07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Déploiement EN AUVERGNE RHÔNE-ALPES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3FF71A9-8EE9-4BFE-B9E3-7F8EE3E1E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8380" y="5847907"/>
            <a:ext cx="2082304" cy="19176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0F96996-1D58-452A-A4DA-766A2A18D1D5}"/>
              </a:ext>
            </a:extLst>
          </p:cNvPr>
          <p:cNvSpPr txBox="1"/>
          <p:nvPr/>
        </p:nvSpPr>
        <p:spPr>
          <a:xfrm>
            <a:off x="2127600" y="1152000"/>
            <a:ext cx="9350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Académie de Lyon - </a:t>
            </a:r>
            <a:r>
              <a:rPr lang="fr-FR" alt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ATE dans le Rhône (17) :</a:t>
            </a:r>
            <a:endParaRPr lang="fr-FR" sz="2800" b="1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 </a:t>
            </a:r>
            <a:endParaRPr lang="fr-FR" sz="28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002EDE3-9678-4802-AF0D-C33C35E47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292B4F8-35CD-4FC1-82C6-3759BF2BF79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96966" y="1695431"/>
          <a:ext cx="10611291" cy="5823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791">
                  <a:extLst>
                    <a:ext uri="{9D8B030D-6E8A-4147-A177-3AD203B41FA5}">
                      <a16:colId xmlns:a16="http://schemas.microsoft.com/office/drawing/2014/main" val="460274109"/>
                    </a:ext>
                  </a:extLst>
                </a:gridCol>
                <a:gridCol w="3689498">
                  <a:extLst>
                    <a:ext uri="{9D8B030D-6E8A-4147-A177-3AD203B41FA5}">
                      <a16:colId xmlns:a16="http://schemas.microsoft.com/office/drawing/2014/main" val="2283935513"/>
                    </a:ext>
                  </a:extLst>
                </a:gridCol>
                <a:gridCol w="1854629">
                  <a:extLst>
                    <a:ext uri="{9D8B030D-6E8A-4147-A177-3AD203B41FA5}">
                      <a16:colId xmlns:a16="http://schemas.microsoft.com/office/drawing/2014/main" val="376319978"/>
                    </a:ext>
                  </a:extLst>
                </a:gridCol>
                <a:gridCol w="2246345">
                  <a:extLst>
                    <a:ext uri="{9D8B030D-6E8A-4147-A177-3AD203B41FA5}">
                      <a16:colId xmlns:a16="http://schemas.microsoft.com/office/drawing/2014/main" val="1272067730"/>
                    </a:ext>
                  </a:extLst>
                </a:gridCol>
                <a:gridCol w="2236028">
                  <a:extLst>
                    <a:ext uri="{9D8B030D-6E8A-4147-A177-3AD203B41FA5}">
                      <a16:colId xmlns:a16="http://schemas.microsoft.com/office/drawing/2014/main" val="3217242970"/>
                    </a:ext>
                  </a:extLst>
                </a:gridCol>
              </a:tblGrid>
              <a:tr h="444297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Dpt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Etablissements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Commune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Référents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Historique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903812"/>
                  </a:ext>
                </a:extLst>
              </a:tr>
              <a:tr h="179118">
                <a:tc>
                  <a:txBody>
                    <a:bodyPr/>
                    <a:lstStyle/>
                    <a:p>
                      <a:pPr marL="0" marR="0" lvl="0" indent="0" algn="ctr" defTabSz="9143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>
                          <a:solidFill>
                            <a:srgbClr val="003A76"/>
                          </a:solidFill>
                          <a:latin typeface="Marianne" panose="02000000000000000000" pitchFamily="50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primaire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  <a:latin typeface="Marianne" panose="02000000000000000000" pitchFamily="50" charset="0"/>
                        </a:rPr>
                        <a:t>(*)</a:t>
                      </a:r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Échalas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Ile du Beurre  - PNR Pilat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Labellisée en 06/22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879569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b="1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primaire Alphonse Daudet </a:t>
                      </a:r>
                      <a:r>
                        <a:rPr lang="fr-FR" sz="1200" b="1" dirty="0">
                          <a:solidFill>
                            <a:srgbClr val="FF0000"/>
                          </a:solidFill>
                          <a:latin typeface="Marianne" panose="02000000000000000000" pitchFamily="50" charset="0"/>
                        </a:rPr>
                        <a:t>(*)</a:t>
                      </a:r>
                      <a:endParaRPr lang="fr-FR" sz="1200" b="0" i="0" u="none" strike="noStrike" dirty="0">
                        <a:solidFill>
                          <a:srgbClr val="003A76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Lyon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Arthropologia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Labellisée en 06/24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782700"/>
                  </a:ext>
                </a:extLst>
              </a:tr>
              <a:tr h="305365">
                <a:tc>
                  <a:txBody>
                    <a:bodyPr/>
                    <a:lstStyle/>
                    <a:p>
                      <a:endParaRPr lang="fr-FR" sz="1200" b="1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primaire Les P'tits Romains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Saint-Romain-en-Gal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Nature en Mont Pilat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Labellisée depuis 06/23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635603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b="1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primaire privée Saint Vincent La Tourtière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Millery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SMIRIL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Labellisée depuis 06/24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028448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b="1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élémentaire De Flévieu Le Haut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Ternay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SMIRIL</a:t>
                      </a:r>
                      <a:b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</a:br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Arthropologia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Labellisée depuis 06/24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743987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b="1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primaire Hubert Reeves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Saint-Symphorien-sur-Coise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S'ortie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Labellisée depuis 06/24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584778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pPr algn="ctr"/>
                      <a:endParaRPr lang="fr-FR" sz="1200" b="1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élémentaire Joseph Sibuet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Mions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La Renarde des Alpes</a:t>
                      </a:r>
                      <a:b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</a:br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Arthropologia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Labellisée depuis 06/25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447404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élémentaire Louis Pasteur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Lyon 8e Arrondist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Arthropologia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Labellisée depuis 06/2025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601300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Collège Jean de Tournes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Fontaines sur Saône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LPO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Labellisée depuis 06/25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688294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élémentaire Jean Moulin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Brignais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Naturama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Inscrite en 09/24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994875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Ombrosa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Caluire et Cuire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La Renarde des Alpes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Labellisée depuis 06/25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688185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primaire privée Notre Dame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Vernaison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SMIRIL</a:t>
                      </a:r>
                      <a:b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</a:br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S'ortie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Labellisée depuis 06/25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263687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élémentaire Louis Armand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Villeurbanne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Elycoop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Inscrite en 09/2025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617227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primaire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Montmelas Saint Sornin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LPO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Inscrite en 09/2025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397616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primaire des Cabornes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Curis au Mont D'Or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Arthropologia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Inscrite en 09/2025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446992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Ecole élémentaire Jean Macé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Saint Priest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Arthropologia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Inscrite en 09/2025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496187"/>
                  </a:ext>
                </a:extLst>
              </a:tr>
              <a:tr h="301026"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rgbClr val="003A76"/>
                        </a:solidFill>
                        <a:latin typeface="Marianne" panose="02000000000000000000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Collège les Pierres Dorées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Val d'Oingt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 dirty="0">
                          <a:solidFill>
                            <a:srgbClr val="003A76"/>
                          </a:solidFill>
                          <a:effectLst/>
                          <a:latin typeface="Marianne" panose="02000000000000000000" pitchFamily="50" charset="0"/>
                        </a:rPr>
                        <a:t>Arthropologia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A76"/>
                          </a:solidFill>
                          <a:effectLst/>
                          <a:uLnTx/>
                          <a:uFillTx/>
                          <a:latin typeface="Marianne" panose="02000000000000000000" pitchFamily="50" charset="0"/>
                          <a:ea typeface="+mn-ea"/>
                          <a:cs typeface="+mn-cs"/>
                        </a:rPr>
                        <a:t>Inscrite en 09/2025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754886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29292993-8B4E-459B-9757-54CA1B1A8845}"/>
              </a:ext>
            </a:extLst>
          </p:cNvPr>
          <p:cNvSpPr txBox="1"/>
          <p:nvPr/>
        </p:nvSpPr>
        <p:spPr>
          <a:xfrm>
            <a:off x="0" y="2949634"/>
            <a:ext cx="139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  <a:latin typeface="Marianne" panose="02000000000000000000" pitchFamily="50" charset="0"/>
              </a:rPr>
              <a:t>(*) : en doute</a:t>
            </a:r>
            <a:endParaRPr lang="fr-FR" sz="12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5B335D1-4038-40C5-A872-E7FB36803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257" y="2660807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67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5371" y="2650808"/>
            <a:ext cx="11952208" cy="2259647"/>
          </a:xfrm>
        </p:spPr>
        <p:txBody>
          <a:bodyPr anchor="ctr"/>
          <a:lstStyle/>
          <a:p>
            <a:r>
              <a:rPr lang="fr-FR" sz="3600" dirty="0">
                <a:solidFill>
                  <a:srgbClr val="0071A9"/>
                </a:solidFill>
              </a:rPr>
              <a:t>Temps d’échanges</a:t>
            </a:r>
            <a:endParaRPr lang="fr-FR" sz="3600" b="0" i="1" dirty="0">
              <a:solidFill>
                <a:srgbClr val="0071A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B40716-BA22-47E7-9295-1917D3F6C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69476" y="93518"/>
            <a:ext cx="5700638" cy="756126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599804C-50DE-43E6-BA31-1D084F4EBA53}"/>
              </a:ext>
            </a:extLst>
          </p:cNvPr>
          <p:cNvSpPr txBox="1"/>
          <p:nvPr/>
        </p:nvSpPr>
        <p:spPr>
          <a:xfrm>
            <a:off x="5669476" y="7654781"/>
            <a:ext cx="5700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4" tooltip="https://www.freepngimg.com/png/88559-heart-art-photography-question-mark-stock"/>
              </a:rPr>
              <a:t>Cette photo</a:t>
            </a:r>
            <a:r>
              <a:rPr lang="fr-FR" sz="900"/>
              <a:t> par Auteur inconnu est soumis à la licence </a:t>
            </a:r>
            <a:r>
              <a:rPr lang="fr-FR" sz="900">
                <a:hlinkClick r:id="rId5" tooltip="https://creativecommons.org/licenses/by-nc/3.0/"/>
              </a:rPr>
              <a:t>CC BY-NC</a:t>
            </a:r>
            <a:endParaRPr lang="fr-FR" sz="90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E7424C-1B3D-416F-A2F2-9219D0CE0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254967-7EF4-4C8B-92AD-ED325F87D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09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Qu’est ce qu’une aire éducative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57990D1-63E5-407A-9E48-C7AEAA9F04C4}"/>
              </a:ext>
            </a:extLst>
          </p:cNvPr>
          <p:cNvSpPr txBox="1">
            <a:spLocks/>
          </p:cNvSpPr>
          <p:nvPr/>
        </p:nvSpPr>
        <p:spPr>
          <a:xfrm>
            <a:off x="2836336" y="1534355"/>
            <a:ext cx="6984042" cy="518403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3CB42A6-E72E-47C8-898A-2839E1D5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9457" y="4528692"/>
            <a:ext cx="1904472" cy="175386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5C19CE6-AD93-4806-A691-384EFBA5B70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170" y="4573456"/>
            <a:ext cx="1621667" cy="154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72AFFDD-8D40-4862-B03A-78721F5B2194}"/>
              </a:ext>
            </a:extLst>
          </p:cNvPr>
          <p:cNvSpPr txBox="1"/>
          <p:nvPr/>
        </p:nvSpPr>
        <p:spPr>
          <a:xfrm>
            <a:off x="2127102" y="1152000"/>
            <a:ext cx="7067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Le concept</a:t>
            </a:r>
            <a:endParaRPr lang="fr-FR" sz="28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sp>
        <p:nvSpPr>
          <p:cNvPr id="16" name="Rectangle à coins arrondis 12">
            <a:extLst>
              <a:ext uri="{FF2B5EF4-FFF2-40B4-BE49-F238E27FC236}">
                <a16:creationId xmlns:a16="http://schemas.microsoft.com/office/drawing/2014/main" id="{AE24B0E3-D709-4054-B12B-AE7DE5F2183A}"/>
              </a:ext>
            </a:extLst>
          </p:cNvPr>
          <p:cNvSpPr/>
          <p:nvPr/>
        </p:nvSpPr>
        <p:spPr>
          <a:xfrm>
            <a:off x="6445443" y="4508311"/>
            <a:ext cx="5514328" cy="2864946"/>
          </a:xfrm>
          <a:prstGeom prst="roundRect">
            <a:avLst/>
          </a:prstGeom>
          <a:solidFill>
            <a:srgbClr val="003A76">
              <a:alpha val="88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FR" sz="1950" b="1" dirty="0">
                <a:solidFill>
                  <a:schemeClr val="tx1"/>
                </a:solidFill>
                <a:latin typeface="Marianne" panose="02000000000000000000" pitchFamily="50" charset="0"/>
                <a:cs typeface="Arial" pitchFamily="34" charset="0"/>
              </a:rPr>
              <a:t>Faire l’école autrement</a:t>
            </a:r>
          </a:p>
          <a:p>
            <a:pPr lvl="0"/>
            <a:endParaRPr lang="fr-FR" sz="1950" dirty="0">
              <a:solidFill>
                <a:schemeClr val="tx1"/>
              </a:solidFill>
              <a:latin typeface="Marianne" panose="02000000000000000000" pitchFamily="50" charset="0"/>
              <a:cs typeface="Arial" pitchFamily="34" charset="0"/>
            </a:endParaRPr>
          </a:p>
          <a:p>
            <a:pPr lvl="0"/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  <a:cs typeface="Arial" pitchFamily="34" charset="0"/>
              </a:rPr>
              <a:t>« </a:t>
            </a:r>
            <a:r>
              <a:rPr lang="fr-FR" sz="1600" b="1" dirty="0">
                <a:solidFill>
                  <a:schemeClr val="tx1"/>
                </a:solidFill>
                <a:latin typeface="Marianne" panose="02000000000000000000" pitchFamily="50" charset="0"/>
                <a:cs typeface="Arial" pitchFamily="34" charset="0"/>
              </a:rPr>
              <a:t>Connaître </a:t>
            </a: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  <a:cs typeface="Arial" pitchFamily="34" charset="0"/>
              </a:rPr>
              <a:t>» : acquisition de connaissances sur le patrimoine naturel et culturel</a:t>
            </a:r>
          </a:p>
          <a:p>
            <a:pPr lvl="0"/>
            <a:endParaRPr lang="fr-FR" sz="1600" dirty="0">
              <a:solidFill>
                <a:schemeClr val="tx1"/>
              </a:solidFill>
              <a:latin typeface="Marianne" panose="02000000000000000000" pitchFamily="50" charset="0"/>
              <a:cs typeface="Arial" pitchFamily="34" charset="0"/>
            </a:endParaRPr>
          </a:p>
          <a:p>
            <a:pPr lvl="0"/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  <a:cs typeface="Arial" pitchFamily="34" charset="0"/>
              </a:rPr>
              <a:t>« </a:t>
            </a:r>
            <a:r>
              <a:rPr lang="fr-FR" sz="1600" b="1" dirty="0">
                <a:solidFill>
                  <a:schemeClr val="tx1"/>
                </a:solidFill>
                <a:latin typeface="Marianne" panose="02000000000000000000" pitchFamily="50" charset="0"/>
                <a:cs typeface="Arial" pitchFamily="34" charset="0"/>
              </a:rPr>
              <a:t>Vivre </a:t>
            </a: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  <a:cs typeface="Arial" pitchFamily="34" charset="0"/>
              </a:rPr>
              <a:t>» : découverte du territoire et de ses acteurs </a:t>
            </a:r>
          </a:p>
          <a:p>
            <a:pPr lvl="0"/>
            <a:endParaRPr lang="fr-FR" sz="1600" dirty="0">
              <a:solidFill>
                <a:schemeClr val="tx1"/>
              </a:solidFill>
              <a:latin typeface="Marianne" panose="02000000000000000000" pitchFamily="50" charset="0"/>
              <a:cs typeface="Arial" pitchFamily="34" charset="0"/>
            </a:endParaRPr>
          </a:p>
          <a:p>
            <a:pPr lvl="0"/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  <a:cs typeface="Arial" pitchFamily="34" charset="0"/>
              </a:rPr>
              <a:t>« </a:t>
            </a:r>
            <a:r>
              <a:rPr lang="fr-FR" sz="1600" b="1" dirty="0">
                <a:solidFill>
                  <a:schemeClr val="tx1"/>
                </a:solidFill>
                <a:latin typeface="Marianne" panose="02000000000000000000" pitchFamily="50" charset="0"/>
                <a:cs typeface="Arial" pitchFamily="34" charset="0"/>
              </a:rPr>
              <a:t>Transmettre </a:t>
            </a:r>
            <a:r>
              <a:rPr lang="fr-FR" sz="1600" dirty="0">
                <a:solidFill>
                  <a:schemeClr val="tx1"/>
                </a:solidFill>
                <a:latin typeface="Marianne" panose="02000000000000000000" pitchFamily="50" charset="0"/>
                <a:cs typeface="Arial" pitchFamily="34" charset="0"/>
              </a:rPr>
              <a:t>» : transmission des savoirs et gestion d’un patrimoine commun préservé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A9C24DF-521F-4099-833E-A8A3D3406653}"/>
              </a:ext>
            </a:extLst>
          </p:cNvPr>
          <p:cNvSpPr txBox="1"/>
          <p:nvPr/>
        </p:nvSpPr>
        <p:spPr>
          <a:xfrm>
            <a:off x="625530" y="2164723"/>
            <a:ext cx="2785889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3A76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Une zone définie </a:t>
            </a:r>
            <a:r>
              <a:rPr lang="fr-FR" sz="1400" b="1" i="1" dirty="0">
                <a:solidFill>
                  <a:schemeClr val="accent3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en dehors </a:t>
            </a:r>
            <a:r>
              <a:rPr lang="fr-FR" sz="1400" b="1" i="1" dirty="0">
                <a:solidFill>
                  <a:srgbClr val="003A76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de l’enceinte de l’établissement</a:t>
            </a:r>
          </a:p>
          <a:p>
            <a:pPr algn="ctr"/>
            <a:r>
              <a:rPr lang="fr-FR" sz="1400" b="1" i="1" dirty="0">
                <a:solidFill>
                  <a:schemeClr val="accent3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choisie par les élèves</a:t>
            </a:r>
          </a:p>
          <a:p>
            <a:pPr algn="ctr"/>
            <a:endParaRPr lang="fr-FR" sz="1400" i="1" dirty="0">
              <a:solidFill>
                <a:srgbClr val="003A76"/>
              </a:solidFill>
              <a:latin typeface="Marianne" panose="02000000000000000000" pitchFamily="50" charset="0"/>
              <a:cs typeface="Arial" panose="020B0604020202020204" pitchFamily="34" charset="0"/>
            </a:endParaRPr>
          </a:p>
          <a:p>
            <a:pPr algn="ctr"/>
            <a:r>
              <a:rPr lang="fr-FR" sz="1400" i="1" dirty="0">
                <a:solidFill>
                  <a:srgbClr val="003A76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Des milieux très diversifiés</a:t>
            </a:r>
          </a:p>
          <a:p>
            <a:pPr algn="ctr"/>
            <a:endParaRPr lang="fr-FR" sz="1400" i="1" dirty="0">
              <a:solidFill>
                <a:srgbClr val="003A76"/>
              </a:solidFill>
              <a:latin typeface="Marianne" panose="02000000000000000000" pitchFamily="50" charset="0"/>
              <a:cs typeface="Arial" panose="020B0604020202020204" pitchFamily="34" charset="0"/>
            </a:endParaRPr>
          </a:p>
          <a:p>
            <a:pPr algn="ctr"/>
            <a:r>
              <a:rPr lang="fr-FR" sz="1400" i="1" dirty="0">
                <a:solidFill>
                  <a:srgbClr val="003A76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Accessibles à pied, à vélo…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D8DAAD4-8CD5-48DB-A575-CD28D2A0C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2673" y="1804226"/>
            <a:ext cx="3278336" cy="23214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73E678B7-F0EC-4986-9A8D-64FB95C21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r="16849"/>
          <a:stretch/>
        </p:blipFill>
        <p:spPr bwMode="auto">
          <a:xfrm rot="5400000">
            <a:off x="8096568" y="781041"/>
            <a:ext cx="2306924" cy="4399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D2449B78-C24F-46A6-93E3-51FD34780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06" y="5450454"/>
            <a:ext cx="3609108" cy="15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7F055FD-CAC2-4C8F-9363-5C97B00D8FFC}"/>
              </a:ext>
            </a:extLst>
          </p:cNvPr>
          <p:cNvSpPr txBox="1"/>
          <p:nvPr/>
        </p:nvSpPr>
        <p:spPr>
          <a:xfrm>
            <a:off x="2381006" y="4716314"/>
            <a:ext cx="360910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3A76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Des élèves d’une ou plusieurs classes qui se l’approprient, apprennent à la connaître et réfléchissent collectivement à sa préservation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1B20A44-CA9E-4ED8-A11B-4DE239663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2EBA7F1-D833-491C-B803-261FD358E3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95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4">
            <a:extLst>
              <a:ext uri="{FF2B5EF4-FFF2-40B4-BE49-F238E27FC236}">
                <a16:creationId xmlns:a16="http://schemas.microsoft.com/office/drawing/2014/main" id="{54B133B9-278A-4CE2-BD8E-D2559FD6C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804" y="219009"/>
            <a:ext cx="2836051" cy="21269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54C6B5D-8546-4C29-98A7-B19A6584C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r="19289" b="138"/>
          <a:stretch/>
        </p:blipFill>
        <p:spPr bwMode="auto">
          <a:xfrm>
            <a:off x="4201991" y="209584"/>
            <a:ext cx="3768321" cy="212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melanie.daoudal\Documents\ATE\logo\Piste1 -80.jpg">
            <a:extLst>
              <a:ext uri="{FF2B5EF4-FFF2-40B4-BE49-F238E27FC236}">
                <a16:creationId xmlns:a16="http://schemas.microsoft.com/office/drawing/2014/main" id="{6E9F7CC9-0C8E-4BA1-B5F9-FEF9473DC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855" y="4715490"/>
            <a:ext cx="2423710" cy="22337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1D376B-04A4-43D8-9C7A-D42CB30E37B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56938" y="3206941"/>
            <a:ext cx="1795726" cy="171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ject 9">
            <a:extLst>
              <a:ext uri="{FF2B5EF4-FFF2-40B4-BE49-F238E27FC236}">
                <a16:creationId xmlns:a16="http://schemas.microsoft.com/office/drawing/2014/main" id="{B7B105AA-B9AE-49A7-95D4-7FD2C770E90A}"/>
              </a:ext>
            </a:extLst>
          </p:cNvPr>
          <p:cNvSpPr txBox="1"/>
          <p:nvPr/>
        </p:nvSpPr>
        <p:spPr bwMode="auto">
          <a:xfrm>
            <a:off x="1217582" y="5765341"/>
            <a:ext cx="5677352" cy="1356781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defRPr/>
            </a:pPr>
            <a:r>
              <a:rPr sz="1400" b="1" dirty="0" err="1">
                <a:solidFill>
                  <a:srgbClr val="003A76"/>
                </a:solidFill>
                <a:latin typeface="Arial MT"/>
                <a:cs typeface="Arial MT"/>
              </a:rPr>
              <a:t>Myl</a:t>
            </a:r>
            <a:r>
              <a:rPr lang="fr-FR" sz="1400" b="1" dirty="0">
                <a:solidFill>
                  <a:srgbClr val="003A76"/>
                </a:solidFill>
                <a:latin typeface="Arial MT"/>
                <a:cs typeface="Arial MT"/>
              </a:rPr>
              <a:t>è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ne</a:t>
            </a:r>
            <a:r>
              <a:rPr sz="1400" b="1" spc="-30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MALBRUNOT</a:t>
            </a:r>
            <a:r>
              <a:rPr sz="1400" b="1" spc="-40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–</a:t>
            </a:r>
            <a:r>
              <a:rPr sz="1400" b="1" spc="-25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SAAMT</a:t>
            </a:r>
            <a:r>
              <a:rPr sz="1400" b="1" spc="-50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-</a:t>
            </a:r>
            <a:r>
              <a:rPr sz="1400" b="1" spc="-20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OFB</a:t>
            </a:r>
            <a:r>
              <a:rPr sz="1400" b="1" spc="-25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DR</a:t>
            </a:r>
            <a:r>
              <a:rPr sz="1400" b="1" spc="-95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dirty="0">
                <a:solidFill>
                  <a:srgbClr val="003A76"/>
                </a:solidFill>
                <a:latin typeface="Arial MT"/>
                <a:cs typeface="Arial MT"/>
              </a:rPr>
              <a:t>Auvergne</a:t>
            </a:r>
            <a:r>
              <a:rPr sz="1400" b="1" spc="-40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b="1" spc="-10" dirty="0">
                <a:solidFill>
                  <a:srgbClr val="003A76"/>
                </a:solidFill>
                <a:latin typeface="Arial MT"/>
                <a:cs typeface="Arial MT"/>
              </a:rPr>
              <a:t>Rhône-Alpes </a:t>
            </a:r>
            <a:r>
              <a:rPr sz="1400" dirty="0">
                <a:solidFill>
                  <a:srgbClr val="003A76"/>
                </a:solidFill>
                <a:latin typeface="Arial MT"/>
                <a:cs typeface="Arial MT"/>
              </a:rPr>
              <a:t>Contact</a:t>
            </a:r>
            <a:r>
              <a:rPr sz="1400" spc="-45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003A76"/>
                </a:solidFill>
                <a:latin typeface="Arial MT"/>
                <a:cs typeface="Arial MT"/>
              </a:rPr>
              <a:t>:</a:t>
            </a:r>
            <a:r>
              <a:rPr sz="1400" spc="-10" dirty="0">
                <a:solidFill>
                  <a:srgbClr val="003A76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003A76"/>
                </a:solidFill>
                <a:latin typeface="Arial MT"/>
                <a:cs typeface="Arial MT"/>
                <a:hlinkClick r:id="rId6"/>
              </a:rPr>
              <a:t>mylene.malbrunot@ofb.gouv.fr</a:t>
            </a:r>
            <a:endParaRPr lang="fr-FR" sz="1400" spc="-10" dirty="0">
              <a:solidFill>
                <a:srgbClr val="003A76"/>
              </a:solidFill>
              <a:latin typeface="Arial MT"/>
              <a:cs typeface="Arial MT"/>
            </a:endParaRPr>
          </a:p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lang="fr-FR" sz="1400" b="1" dirty="0">
                <a:solidFill>
                  <a:srgbClr val="003A76"/>
                </a:solidFill>
                <a:latin typeface="Arial MT"/>
                <a:cs typeface="Arial MT"/>
              </a:rPr>
              <a:t>Noémie HUBY - GRAINE Auvergne-Rhône-Alpes</a:t>
            </a:r>
            <a:endParaRPr sz="1400" b="1" dirty="0">
              <a:solidFill>
                <a:srgbClr val="003A76"/>
              </a:solidFill>
              <a:latin typeface="Arial MT"/>
              <a:cs typeface="Arial MT"/>
            </a:endParaRPr>
          </a:p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lang="fr-FR" sz="1400" dirty="0">
                <a:solidFill>
                  <a:srgbClr val="003A76"/>
                </a:solidFill>
                <a:latin typeface="Arial MT"/>
                <a:cs typeface="Arial MT"/>
              </a:rPr>
              <a:t>Contact : </a:t>
            </a:r>
            <a:r>
              <a:rPr lang="fr-FR" sz="1400" dirty="0">
                <a:solidFill>
                  <a:srgbClr val="003A76"/>
                </a:solidFill>
                <a:latin typeface="Arial MT"/>
                <a:cs typeface="Arial MT"/>
                <a:hlinkClick r:id="rId7"/>
              </a:rPr>
              <a:t>noemie.huby@graine-ara.org</a:t>
            </a:r>
            <a:endParaRPr lang="fr-FR" sz="1400" dirty="0">
              <a:solidFill>
                <a:srgbClr val="003A76"/>
              </a:solidFill>
              <a:latin typeface="Arial MT"/>
              <a:cs typeface="Arial MT"/>
            </a:endParaRPr>
          </a:p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lang="fr-FR" sz="1400" b="1" dirty="0">
                <a:solidFill>
                  <a:srgbClr val="003A76"/>
                </a:solidFill>
                <a:latin typeface="Arial MT"/>
                <a:cs typeface="Arial MT"/>
              </a:rPr>
              <a:t>Sophie BLAYAC – CPD EDD – DSDEN du Rhône</a:t>
            </a:r>
          </a:p>
          <a:p>
            <a:pPr marL="12699" marR="5079">
              <a:lnSpc>
                <a:spcPct val="100000"/>
              </a:lnSpc>
              <a:spcBef>
                <a:spcPts val="99"/>
              </a:spcBef>
              <a:defRPr/>
            </a:pPr>
            <a:r>
              <a:rPr lang="fr-FR" sz="1400" dirty="0">
                <a:solidFill>
                  <a:srgbClr val="003A76"/>
                </a:solidFill>
                <a:latin typeface="Arial MT"/>
                <a:cs typeface="Arial MT"/>
              </a:rPr>
              <a:t>Contact : </a:t>
            </a:r>
            <a:r>
              <a:rPr lang="fr-FR" sz="1400" dirty="0">
                <a:solidFill>
                  <a:srgbClr val="003A76"/>
                </a:solidFill>
                <a:latin typeface="Arial MT"/>
                <a:cs typeface="Arial MT"/>
                <a:hlinkClick r:id="rId8"/>
              </a:rPr>
              <a:t>sophie.blayac@ac-lyon.fr</a:t>
            </a:r>
            <a:endParaRPr lang="fr-FR" sz="1400" dirty="0">
              <a:solidFill>
                <a:srgbClr val="003A76"/>
              </a:solidFill>
              <a:latin typeface="Arial MT"/>
              <a:cs typeface="Arial MT"/>
            </a:endParaRPr>
          </a:p>
        </p:txBody>
      </p:sp>
      <p:sp>
        <p:nvSpPr>
          <p:cNvPr id="11" name="Titre 4">
            <a:extLst>
              <a:ext uri="{FF2B5EF4-FFF2-40B4-BE49-F238E27FC236}">
                <a16:creationId xmlns:a16="http://schemas.microsoft.com/office/drawing/2014/main" id="{8387017D-8340-4CD0-B72C-E915E5DB2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724" y="3576632"/>
            <a:ext cx="12094420" cy="1263650"/>
          </a:xfrm>
        </p:spPr>
        <p:txBody>
          <a:bodyPr/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fr-FR" dirty="0"/>
              <a:t>MERCI POUR VOTRE ATTENTION</a:t>
            </a:r>
            <a:br>
              <a:rPr lang="fr-FR" dirty="0"/>
            </a:br>
            <a:endParaRPr lang="fr-FR" sz="28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094A11D-5F92-4902-B3E8-30AB295DFC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1608125" y="1957487"/>
            <a:ext cx="1389192" cy="9152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46EB94-60CD-47CF-A43A-9A946358E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265" y="3021309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94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Qu’est ce qu’une aire éducative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57990D1-63E5-407A-9E48-C7AEAA9F04C4}"/>
              </a:ext>
            </a:extLst>
          </p:cNvPr>
          <p:cNvSpPr txBox="1">
            <a:spLocks/>
          </p:cNvSpPr>
          <p:nvPr/>
        </p:nvSpPr>
        <p:spPr>
          <a:xfrm>
            <a:off x="2836336" y="1534355"/>
            <a:ext cx="6984042" cy="518403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3CB42A6-E72E-47C8-898A-2839E1D5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000" y="2736000"/>
            <a:ext cx="2296452" cy="211484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72AFFDD-8D40-4862-B03A-78721F5B2194}"/>
              </a:ext>
            </a:extLst>
          </p:cNvPr>
          <p:cNvSpPr txBox="1"/>
          <p:nvPr/>
        </p:nvSpPr>
        <p:spPr>
          <a:xfrm>
            <a:off x="2127102" y="1152000"/>
            <a:ext cx="7067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Les acteurs</a:t>
            </a:r>
            <a:endParaRPr lang="fr-FR" sz="28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2A1EC55-C43A-4195-953D-B18DF87B93A7}"/>
              </a:ext>
            </a:extLst>
          </p:cNvPr>
          <p:cNvGrpSpPr/>
          <p:nvPr/>
        </p:nvGrpSpPr>
        <p:grpSpPr>
          <a:xfrm>
            <a:off x="5225238" y="2829700"/>
            <a:ext cx="3440927" cy="1616989"/>
            <a:chOff x="3122366" y="2144051"/>
            <a:chExt cx="3793781" cy="1782805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937C5244-D954-427B-BCA9-109475723CC4}"/>
                </a:ext>
              </a:extLst>
            </p:cNvPr>
            <p:cNvSpPr/>
            <p:nvPr/>
          </p:nvSpPr>
          <p:spPr>
            <a:xfrm>
              <a:off x="3122366" y="2144483"/>
              <a:ext cx="3793781" cy="1782373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33"/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1B42EA39-C951-46FA-BEB3-E361566B0C8D}"/>
                </a:ext>
              </a:extLst>
            </p:cNvPr>
            <p:cNvGrpSpPr/>
            <p:nvPr/>
          </p:nvGrpSpPr>
          <p:grpSpPr>
            <a:xfrm>
              <a:off x="5996899" y="2144051"/>
              <a:ext cx="809759" cy="774693"/>
              <a:chOff x="6406736" y="1068269"/>
              <a:chExt cx="877545" cy="877545"/>
            </a:xfrm>
          </p:grpSpPr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02ADBC78-B37F-4DDF-8EAA-CBF9AAC04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6736" y="1068269"/>
                <a:ext cx="877545" cy="877545"/>
              </a:xfrm>
              <a:prstGeom prst="rect">
                <a:avLst/>
              </a:prstGeom>
            </p:spPr>
          </p:pic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9073D23B-62C9-4955-9ACB-B5273523A5E2}"/>
                  </a:ext>
                </a:extLst>
              </p:cNvPr>
              <p:cNvSpPr txBox="1"/>
              <p:nvPr/>
            </p:nvSpPr>
            <p:spPr>
              <a:xfrm rot="5400000">
                <a:off x="6424627" y="1500672"/>
                <a:ext cx="433331" cy="29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98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</a:p>
            </p:txBody>
          </p:sp>
        </p:grp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2FB70699-A36E-4D72-B1AD-B8096A78B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787" y="2270672"/>
              <a:ext cx="649692" cy="633711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7B423772-ADA0-4BCF-85B6-FB5429486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21" y="2494707"/>
              <a:ext cx="1098931" cy="1155050"/>
            </a:xfrm>
            <a:prstGeom prst="rect">
              <a:avLst/>
            </a:prstGeom>
          </p:spPr>
        </p:pic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71AD2AB9-1455-4A2D-974A-B091F1DB91D9}"/>
              </a:ext>
            </a:extLst>
          </p:cNvPr>
          <p:cNvSpPr txBox="1"/>
          <p:nvPr/>
        </p:nvSpPr>
        <p:spPr>
          <a:xfrm>
            <a:off x="7641731" y="3483762"/>
            <a:ext cx="1371523" cy="3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Référente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DCAF3BC-8460-4CB4-B9A9-454EE9386E8A}"/>
              </a:ext>
            </a:extLst>
          </p:cNvPr>
          <p:cNvSpPr txBox="1"/>
          <p:nvPr/>
        </p:nvSpPr>
        <p:spPr>
          <a:xfrm>
            <a:off x="5225238" y="3467030"/>
            <a:ext cx="1371523" cy="3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Professeur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5CAB660-6A79-4933-AE54-16A92D22DD1B}"/>
              </a:ext>
            </a:extLst>
          </p:cNvPr>
          <p:cNvSpPr txBox="1"/>
          <p:nvPr/>
        </p:nvSpPr>
        <p:spPr>
          <a:xfrm>
            <a:off x="6335518" y="4100525"/>
            <a:ext cx="1371523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77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Elèves </a:t>
            </a: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8AFD7A65-9AA0-4AD3-A092-1D2FEF01024A}"/>
              </a:ext>
            </a:extLst>
          </p:cNvPr>
          <p:cNvSpPr txBox="1">
            <a:spLocks/>
          </p:cNvSpPr>
          <p:nvPr/>
        </p:nvSpPr>
        <p:spPr>
          <a:xfrm>
            <a:off x="884482" y="5201378"/>
            <a:ext cx="11831301" cy="1092477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1950" b="0" i="1" dirty="0">
                <a:solidFill>
                  <a:srgbClr val="003A76"/>
                </a:solidFill>
                <a:latin typeface="Marianne" panose="02000000000000000000" pitchFamily="50" charset="0"/>
              </a:rPr>
              <a:t>Important :</a:t>
            </a:r>
            <a:r>
              <a:rPr lang="fr-FR" altLang="fr-FR" sz="1950" b="0" dirty="0">
                <a:solidFill>
                  <a:srgbClr val="003A76"/>
                </a:solidFill>
                <a:latin typeface="Marianne" panose="02000000000000000000" pitchFamily="50" charset="0"/>
              </a:rPr>
              <a:t>	</a:t>
            </a:r>
            <a:endParaRPr lang="fr-FR" altLang="fr-FR" sz="1950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1950" b="0" u="sng" dirty="0">
                <a:solidFill>
                  <a:srgbClr val="003A76"/>
                </a:solidFill>
                <a:latin typeface="Marianne" panose="02000000000000000000" pitchFamily="50" charset="0"/>
              </a:rPr>
              <a:t>Inscription obligatoire </a:t>
            </a:r>
            <a:r>
              <a:rPr lang="fr-FR" altLang="fr-FR" sz="1950" b="0" dirty="0">
                <a:solidFill>
                  <a:srgbClr val="003A76"/>
                </a:solidFill>
                <a:latin typeface="Marianne" panose="02000000000000000000" pitchFamily="50" charset="0"/>
              </a:rPr>
              <a:t>d’une ou plusieurs classes (liens avec les enseignements scolaires) de la fin du cycle 2 (CE2) à la terminale (projet d’école)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1950" b="0" dirty="0">
                <a:solidFill>
                  <a:srgbClr val="003A76"/>
                </a:solidFill>
                <a:latin typeface="Marianne" panose="02000000000000000000" pitchFamily="50" charset="0"/>
                <a:ea typeface="+mn-ea"/>
                <a:cs typeface="+mn-cs"/>
              </a:rPr>
              <a:t>Mais possible de faire des </a:t>
            </a:r>
            <a:r>
              <a:rPr lang="fr-FR" altLang="fr-FR" sz="1950" b="0" u="sng" dirty="0">
                <a:solidFill>
                  <a:srgbClr val="003A76"/>
                </a:solidFill>
                <a:latin typeface="Marianne" panose="02000000000000000000" pitchFamily="50" charset="0"/>
                <a:ea typeface="+mn-ea"/>
                <a:cs typeface="+mn-cs"/>
              </a:rPr>
              <a:t>liens</a:t>
            </a:r>
            <a:r>
              <a:rPr lang="fr-FR" altLang="fr-FR" sz="1950" b="0" dirty="0">
                <a:solidFill>
                  <a:srgbClr val="003A76"/>
                </a:solidFill>
                <a:latin typeface="Marianne" panose="02000000000000000000" pitchFamily="50" charset="0"/>
                <a:ea typeface="+mn-ea"/>
                <a:cs typeface="+mn-cs"/>
              </a:rPr>
              <a:t> vers les autres classes et l’extérieur (temps périscolaires)</a:t>
            </a:r>
            <a:endParaRPr lang="fr-FR" altLang="fr-FR" sz="1950" b="0" dirty="0">
              <a:solidFill>
                <a:srgbClr val="003A76"/>
              </a:solidFill>
              <a:highlight>
                <a:srgbClr val="FFFF00"/>
              </a:highlight>
              <a:latin typeface="Marianne" panose="02000000000000000000" pitchFamily="50" charset="0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1950" b="0" u="sng" dirty="0">
                <a:solidFill>
                  <a:srgbClr val="003A76"/>
                </a:solidFill>
                <a:latin typeface="Marianne" panose="02000000000000000000" pitchFamily="50" charset="0"/>
                <a:ea typeface="+mn-ea"/>
                <a:cs typeface="+mn-cs"/>
              </a:rPr>
              <a:t>Structure accompagnatrice</a:t>
            </a:r>
            <a:r>
              <a:rPr lang="fr-FR" altLang="fr-FR" sz="1950" b="0" dirty="0">
                <a:solidFill>
                  <a:srgbClr val="003A76"/>
                </a:solidFill>
                <a:latin typeface="Marianne" panose="02000000000000000000" pitchFamily="50" charset="0"/>
                <a:ea typeface="+mn-ea"/>
                <a:cs typeface="+mn-cs"/>
              </a:rPr>
              <a:t> : s</a:t>
            </a:r>
            <a:r>
              <a:rPr lang="fr-FR" altLang="fr-FR" sz="1950" b="0" dirty="0">
                <a:solidFill>
                  <a:srgbClr val="003A76"/>
                </a:solidFill>
                <a:latin typeface="Marianne" panose="02000000000000000000" pitchFamily="50" charset="0"/>
              </a:rPr>
              <a:t>tructure personne expérimentée ou diplômée en EDD - P</a:t>
            </a:r>
            <a:r>
              <a:rPr lang="fr-FR" altLang="fr-FR" sz="1950" b="0" dirty="0">
                <a:solidFill>
                  <a:srgbClr val="003A76"/>
                </a:solidFill>
                <a:latin typeface="Marianne" panose="02000000000000000000" pitchFamily="50" charset="0"/>
                <a:ea typeface="+mn-ea"/>
                <a:cs typeface="+mn-cs"/>
              </a:rPr>
              <a:t>osture de neutralité </a:t>
            </a:r>
          </a:p>
          <a:p>
            <a:r>
              <a:rPr lang="fr-FR" altLang="fr-FR" sz="1950" b="0" dirty="0">
                <a:solidFill>
                  <a:srgbClr val="003A76"/>
                </a:solidFill>
                <a:latin typeface="Marianne" panose="02000000000000000000" pitchFamily="50" charset="0"/>
                <a:ea typeface="+mn-ea"/>
                <a:cs typeface="+mn-cs"/>
              </a:rPr>
              <a:t>     Lien enseignant – structure accompagnatrice </a:t>
            </a:r>
            <a:r>
              <a:rPr lang="fr-FR" altLang="fr-FR" sz="1950" b="0" dirty="0">
                <a:solidFill>
                  <a:srgbClr val="003A76"/>
                </a:solidFill>
                <a:latin typeface="Marianne" panose="02000000000000000000" pitchFamily="50" charset="0"/>
                <a:ea typeface="+mn-ea"/>
                <a:cs typeface="+mn-cs"/>
                <a:sym typeface="Wingdings" panose="05000000000000000000" pitchFamily="2" charset="2"/>
              </a:rPr>
              <a:t> qualité du projet !</a:t>
            </a:r>
            <a:endParaRPr lang="fr-FR" altLang="fr-FR" sz="1950" b="0" dirty="0">
              <a:solidFill>
                <a:srgbClr val="003A76"/>
              </a:solidFill>
              <a:latin typeface="Marianne" panose="02000000000000000000" pitchFamily="50" charset="0"/>
              <a:ea typeface="+mn-ea"/>
              <a:cs typeface="+mn-cs"/>
            </a:endParaRPr>
          </a:p>
          <a:p>
            <a:endParaRPr lang="fr-FR" sz="2902" b="0" i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07A826-A3FF-4705-9719-3EB1E805A520}"/>
              </a:ext>
            </a:extLst>
          </p:cNvPr>
          <p:cNvSpPr/>
          <p:nvPr/>
        </p:nvSpPr>
        <p:spPr>
          <a:xfrm>
            <a:off x="7707041" y="3519314"/>
            <a:ext cx="821449" cy="23439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656107-2427-495A-89B8-BD0F8C4FC0CD}"/>
              </a:ext>
            </a:extLst>
          </p:cNvPr>
          <p:cNvSpPr txBox="1"/>
          <p:nvPr/>
        </p:nvSpPr>
        <p:spPr>
          <a:xfrm>
            <a:off x="7641731" y="3450977"/>
            <a:ext cx="1610052" cy="53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</a:p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accompagnatrice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1EA5A1-A6E8-4741-A2AF-E1433E7CDF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E4A44DE-FD0E-443A-8CB8-B3DE3601C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00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Qu’est ce qu’une aire éducative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57990D1-63E5-407A-9E48-C7AEAA9F04C4}"/>
              </a:ext>
            </a:extLst>
          </p:cNvPr>
          <p:cNvSpPr txBox="1">
            <a:spLocks/>
          </p:cNvSpPr>
          <p:nvPr/>
        </p:nvSpPr>
        <p:spPr>
          <a:xfrm>
            <a:off x="2836336" y="1534355"/>
            <a:ext cx="6984042" cy="518403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3CB42A6-E72E-47C8-898A-2839E1D5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000" y="2736000"/>
            <a:ext cx="2296452" cy="211484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72AFFDD-8D40-4862-B03A-78721F5B2194}"/>
              </a:ext>
            </a:extLst>
          </p:cNvPr>
          <p:cNvSpPr txBox="1"/>
          <p:nvPr/>
        </p:nvSpPr>
        <p:spPr>
          <a:xfrm>
            <a:off x="2127102" y="1152000"/>
            <a:ext cx="7067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Les acteurs</a:t>
            </a:r>
            <a:endParaRPr lang="fr-FR" sz="28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sp>
        <p:nvSpPr>
          <p:cNvPr id="18" name="Rectangle à coins arrondis 15">
            <a:extLst>
              <a:ext uri="{FF2B5EF4-FFF2-40B4-BE49-F238E27FC236}">
                <a16:creationId xmlns:a16="http://schemas.microsoft.com/office/drawing/2014/main" id="{63F67F7B-D2FE-405D-904F-08DC510F6193}"/>
              </a:ext>
            </a:extLst>
          </p:cNvPr>
          <p:cNvSpPr/>
          <p:nvPr/>
        </p:nvSpPr>
        <p:spPr>
          <a:xfrm>
            <a:off x="3329306" y="1907029"/>
            <a:ext cx="7277308" cy="52248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268B498-53BF-4F87-AB7A-363023B3A227}"/>
              </a:ext>
            </a:extLst>
          </p:cNvPr>
          <p:cNvGrpSpPr/>
          <p:nvPr/>
        </p:nvGrpSpPr>
        <p:grpSpPr>
          <a:xfrm>
            <a:off x="5303591" y="2432363"/>
            <a:ext cx="3440927" cy="1616989"/>
            <a:chOff x="3122366" y="2144051"/>
            <a:chExt cx="3793781" cy="1782805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1DD2A2B7-7116-4A67-AA81-C7055C638F8C}"/>
                </a:ext>
              </a:extLst>
            </p:cNvPr>
            <p:cNvSpPr/>
            <p:nvPr/>
          </p:nvSpPr>
          <p:spPr>
            <a:xfrm>
              <a:off x="3122366" y="2144483"/>
              <a:ext cx="3793781" cy="1782373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33"/>
            </a:p>
          </p:txBody>
        </p: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F189B00-CCA5-48FE-AB3C-DF1AC2AE4032}"/>
                </a:ext>
              </a:extLst>
            </p:cNvPr>
            <p:cNvGrpSpPr/>
            <p:nvPr/>
          </p:nvGrpSpPr>
          <p:grpSpPr>
            <a:xfrm>
              <a:off x="5996899" y="2144051"/>
              <a:ext cx="809759" cy="774693"/>
              <a:chOff x="6406736" y="1068269"/>
              <a:chExt cx="877545" cy="877545"/>
            </a:xfrm>
          </p:grpSpPr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B28928E1-8167-4F6A-9051-E0BD3954E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6736" y="1068269"/>
                <a:ext cx="877545" cy="877545"/>
              </a:xfrm>
              <a:prstGeom prst="rect">
                <a:avLst/>
              </a:prstGeom>
            </p:spPr>
          </p:pic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5EDBA1E-C804-4F4C-9921-17D5E186B57F}"/>
                  </a:ext>
                </a:extLst>
              </p:cNvPr>
              <p:cNvSpPr txBox="1"/>
              <p:nvPr/>
            </p:nvSpPr>
            <p:spPr>
              <a:xfrm rot="5400000">
                <a:off x="6424627" y="1500672"/>
                <a:ext cx="433331" cy="29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98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</a:p>
            </p:txBody>
          </p:sp>
        </p:grp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41B047A8-D54C-42B8-B12B-7AEAC6BCB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787" y="2270672"/>
              <a:ext cx="649692" cy="633711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F570E0F-2759-44F9-A3CC-65C7CF24D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21" y="2494707"/>
              <a:ext cx="1098931" cy="1155050"/>
            </a:xfrm>
            <a:prstGeom prst="rect">
              <a:avLst/>
            </a:prstGeom>
          </p:spPr>
        </p:pic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2825BA43-1AF4-4561-9D41-6FBCE3808AB9}"/>
              </a:ext>
            </a:extLst>
          </p:cNvPr>
          <p:cNvSpPr txBox="1"/>
          <p:nvPr/>
        </p:nvSpPr>
        <p:spPr>
          <a:xfrm>
            <a:off x="7720084" y="3086425"/>
            <a:ext cx="1371523" cy="3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Référente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41B4069-3605-45E7-B001-C6286168816C}"/>
              </a:ext>
            </a:extLst>
          </p:cNvPr>
          <p:cNvSpPr txBox="1"/>
          <p:nvPr/>
        </p:nvSpPr>
        <p:spPr>
          <a:xfrm>
            <a:off x="5303591" y="3069693"/>
            <a:ext cx="1371523" cy="3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Professeur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551A281-2A9D-4CB5-8526-811E86907426}"/>
              </a:ext>
            </a:extLst>
          </p:cNvPr>
          <p:cNvSpPr txBox="1"/>
          <p:nvPr/>
        </p:nvSpPr>
        <p:spPr>
          <a:xfrm>
            <a:off x="6413871" y="3703188"/>
            <a:ext cx="1371523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77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Elèves </a:t>
            </a:r>
          </a:p>
        </p:txBody>
      </p:sp>
      <p:pic>
        <p:nvPicPr>
          <p:cNvPr id="31" name="Picture 2" descr="Aucune description disponible.">
            <a:extLst>
              <a:ext uri="{FF2B5EF4-FFF2-40B4-BE49-F238E27FC236}">
                <a16:creationId xmlns:a16="http://schemas.microsoft.com/office/drawing/2014/main" id="{CFF44220-DC92-4D35-AC91-A0005FEC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92" y="5894783"/>
            <a:ext cx="735822" cy="71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81274C8-6154-4867-97F3-9F0A3677E7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63" y="5960094"/>
            <a:ext cx="650648" cy="65064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10721FA-CC51-43FB-AFAA-08645D35B2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083" y="5894782"/>
            <a:ext cx="870114" cy="848711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BF9D6BBF-4FFF-4415-8116-360672E81A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0126" y="6014181"/>
            <a:ext cx="687489" cy="588114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1D0C849D-CCE2-4B58-ADE1-EC635F12995C}"/>
              </a:ext>
            </a:extLst>
          </p:cNvPr>
          <p:cNvSpPr txBox="1"/>
          <p:nvPr/>
        </p:nvSpPr>
        <p:spPr>
          <a:xfrm>
            <a:off x="4143462" y="5372297"/>
            <a:ext cx="588125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40" b="1" i="1" dirty="0">
                <a:solidFill>
                  <a:srgbClr val="1010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Aire éducative et ses caractéristiques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69A73D-2079-4883-84FD-263E910C8471}"/>
              </a:ext>
            </a:extLst>
          </p:cNvPr>
          <p:cNvSpPr/>
          <p:nvPr/>
        </p:nvSpPr>
        <p:spPr>
          <a:xfrm>
            <a:off x="7776186" y="3192654"/>
            <a:ext cx="821449" cy="23439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EB68A26-4530-4728-A28F-9C0477EBEA84}"/>
              </a:ext>
            </a:extLst>
          </p:cNvPr>
          <p:cNvSpPr txBox="1"/>
          <p:nvPr/>
        </p:nvSpPr>
        <p:spPr>
          <a:xfrm>
            <a:off x="7711001" y="3086935"/>
            <a:ext cx="1610052" cy="53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</a:p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accompagnatrice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F070E49-691C-4EF5-B433-D1EC1D1A53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E63BAC5-A3CB-4152-A4FB-89F3BEBF37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79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Qu’est ce qu’une aire éducative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57990D1-63E5-407A-9E48-C7AEAA9F04C4}"/>
              </a:ext>
            </a:extLst>
          </p:cNvPr>
          <p:cNvSpPr txBox="1">
            <a:spLocks/>
          </p:cNvSpPr>
          <p:nvPr/>
        </p:nvSpPr>
        <p:spPr>
          <a:xfrm>
            <a:off x="2836336" y="1534355"/>
            <a:ext cx="6984042" cy="518403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3CB42A6-E72E-47C8-898A-2839E1D5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000" y="2736000"/>
            <a:ext cx="2296452" cy="211484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72AFFDD-8D40-4862-B03A-78721F5B2194}"/>
              </a:ext>
            </a:extLst>
          </p:cNvPr>
          <p:cNvSpPr txBox="1"/>
          <p:nvPr/>
        </p:nvSpPr>
        <p:spPr>
          <a:xfrm>
            <a:off x="2127600" y="1152000"/>
            <a:ext cx="7067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Les acteurs</a:t>
            </a:r>
            <a:endParaRPr lang="fr-FR" sz="28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sp>
        <p:nvSpPr>
          <p:cNvPr id="33" name="Rectangle à coins arrondis 15">
            <a:extLst>
              <a:ext uri="{FF2B5EF4-FFF2-40B4-BE49-F238E27FC236}">
                <a16:creationId xmlns:a16="http://schemas.microsoft.com/office/drawing/2014/main" id="{FF66C1C3-FB01-4E0E-9A0E-9A154467C7E7}"/>
              </a:ext>
            </a:extLst>
          </p:cNvPr>
          <p:cNvSpPr/>
          <p:nvPr/>
        </p:nvSpPr>
        <p:spPr>
          <a:xfrm>
            <a:off x="3329306" y="1907029"/>
            <a:ext cx="7277308" cy="52248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3B7A466F-B1CF-45D1-A23E-B257665D829F}"/>
              </a:ext>
            </a:extLst>
          </p:cNvPr>
          <p:cNvGrpSpPr/>
          <p:nvPr/>
        </p:nvGrpSpPr>
        <p:grpSpPr>
          <a:xfrm>
            <a:off x="5303591" y="2624491"/>
            <a:ext cx="3440927" cy="1616989"/>
            <a:chOff x="3122366" y="2144051"/>
            <a:chExt cx="3793781" cy="1782805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7B3A07C-A5AA-45BE-9CBF-5B024E9FB7A1}"/>
                </a:ext>
              </a:extLst>
            </p:cNvPr>
            <p:cNvSpPr/>
            <p:nvPr/>
          </p:nvSpPr>
          <p:spPr>
            <a:xfrm>
              <a:off x="3122366" y="2144483"/>
              <a:ext cx="3793781" cy="1782373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33"/>
            </a:p>
          </p:txBody>
        </p: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F81FA3C0-F15D-4C42-867F-68415FCAFE3C}"/>
                </a:ext>
              </a:extLst>
            </p:cNvPr>
            <p:cNvGrpSpPr/>
            <p:nvPr/>
          </p:nvGrpSpPr>
          <p:grpSpPr>
            <a:xfrm>
              <a:off x="5996899" y="2144051"/>
              <a:ext cx="809759" cy="774693"/>
              <a:chOff x="6406736" y="1068269"/>
              <a:chExt cx="877545" cy="877545"/>
            </a:xfrm>
          </p:grpSpPr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A7EA05D2-81B6-4140-89A9-5748C03C2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6736" y="1068269"/>
                <a:ext cx="877545" cy="877545"/>
              </a:xfrm>
              <a:prstGeom prst="rect">
                <a:avLst/>
              </a:prstGeom>
            </p:spPr>
          </p:pic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CC486BB2-18B2-407B-82BD-F413CD3FB326}"/>
                  </a:ext>
                </a:extLst>
              </p:cNvPr>
              <p:cNvSpPr txBox="1"/>
              <p:nvPr/>
            </p:nvSpPr>
            <p:spPr>
              <a:xfrm rot="5400000">
                <a:off x="6424627" y="1500672"/>
                <a:ext cx="433331" cy="29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98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</a:p>
            </p:txBody>
          </p:sp>
        </p:grp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C1345085-A687-42CE-BD71-5F6DD9854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787" y="2270672"/>
              <a:ext cx="649692" cy="633711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79024E3-2DDE-4B29-B350-7C36710E8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421" y="2494707"/>
              <a:ext cx="1098931" cy="1155050"/>
            </a:xfrm>
            <a:prstGeom prst="rect">
              <a:avLst/>
            </a:prstGeom>
          </p:spPr>
        </p:pic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947BFC4D-CFB3-4265-95DE-F3289DE131F0}"/>
              </a:ext>
            </a:extLst>
          </p:cNvPr>
          <p:cNvSpPr txBox="1"/>
          <p:nvPr/>
        </p:nvSpPr>
        <p:spPr>
          <a:xfrm>
            <a:off x="7720084" y="3278553"/>
            <a:ext cx="1371523" cy="3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Référente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324958F-3649-4648-BC71-B54B4D26914A}"/>
              </a:ext>
            </a:extLst>
          </p:cNvPr>
          <p:cNvSpPr txBox="1"/>
          <p:nvPr/>
        </p:nvSpPr>
        <p:spPr>
          <a:xfrm>
            <a:off x="5303591" y="3261821"/>
            <a:ext cx="1371523" cy="3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Professeur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802B0DA-528F-40B9-93D8-68B9905944BB}"/>
              </a:ext>
            </a:extLst>
          </p:cNvPr>
          <p:cNvSpPr txBox="1"/>
          <p:nvPr/>
        </p:nvSpPr>
        <p:spPr>
          <a:xfrm>
            <a:off x="6413871" y="3895316"/>
            <a:ext cx="1371523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77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Elèves </a:t>
            </a:r>
          </a:p>
        </p:txBody>
      </p:sp>
      <p:pic>
        <p:nvPicPr>
          <p:cNvPr id="47" name="Picture 2" descr="Aucune description disponible.">
            <a:extLst>
              <a:ext uri="{FF2B5EF4-FFF2-40B4-BE49-F238E27FC236}">
                <a16:creationId xmlns:a16="http://schemas.microsoft.com/office/drawing/2014/main" id="{16F1FD4F-8CEC-4F33-A813-8AEE83FFF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92" y="6086911"/>
            <a:ext cx="735822" cy="71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EB93F275-97A5-4980-A6B8-4754A182A6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63" y="6152222"/>
            <a:ext cx="650648" cy="65064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A6B35A50-6C76-4629-8482-C2605E6C62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083" y="6086910"/>
            <a:ext cx="870114" cy="84871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5A0F4DC3-A7CD-46E1-BA41-EC6021A395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0126" y="6206309"/>
            <a:ext cx="687489" cy="588114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41CF2951-F586-4C67-9B9F-7A34D1DF171C}"/>
              </a:ext>
            </a:extLst>
          </p:cNvPr>
          <p:cNvSpPr txBox="1"/>
          <p:nvPr/>
        </p:nvSpPr>
        <p:spPr>
          <a:xfrm>
            <a:off x="4143462" y="5564425"/>
            <a:ext cx="588125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540" b="1" i="1" dirty="0">
                <a:solidFill>
                  <a:srgbClr val="1010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Aire éducative et ses caractéristiques </a:t>
            </a:r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012BB5DD-5BC6-4607-995B-860D4B6EC855}"/>
              </a:ext>
            </a:extLst>
          </p:cNvPr>
          <p:cNvGrpSpPr/>
          <p:nvPr/>
        </p:nvGrpSpPr>
        <p:grpSpPr>
          <a:xfrm>
            <a:off x="4039148" y="3808020"/>
            <a:ext cx="1264443" cy="1257843"/>
            <a:chOff x="1534264" y="3028562"/>
            <a:chExt cx="1394107" cy="1386830"/>
          </a:xfrm>
        </p:grpSpPr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BDEEA032-E33C-4584-859F-0F62CB3F2567}"/>
                </a:ext>
              </a:extLst>
            </p:cNvPr>
            <p:cNvGrpSpPr/>
            <p:nvPr/>
          </p:nvGrpSpPr>
          <p:grpSpPr>
            <a:xfrm>
              <a:off x="1552891" y="3028562"/>
              <a:ext cx="1375480" cy="1386830"/>
              <a:chOff x="1884727" y="4013905"/>
              <a:chExt cx="1375480" cy="1386830"/>
            </a:xfrm>
          </p:grpSpPr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id="{94B9B3BB-6527-4BC2-80B3-987EE73D7734}"/>
                  </a:ext>
                </a:extLst>
              </p:cNvPr>
              <p:cNvSpPr/>
              <p:nvPr/>
            </p:nvSpPr>
            <p:spPr>
              <a:xfrm>
                <a:off x="1884727" y="4013905"/>
                <a:ext cx="1375480" cy="138683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33"/>
              </a:p>
            </p:txBody>
          </p:sp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id="{C1C6CB53-2F0B-4820-909E-4E5244F9A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1742" y="4388169"/>
                <a:ext cx="399240" cy="389420"/>
              </a:xfrm>
              <a:prstGeom prst="rect">
                <a:avLst/>
              </a:prstGeom>
            </p:spPr>
          </p:pic>
          <p:pic>
            <p:nvPicPr>
              <p:cNvPr id="57" name="Image 56">
                <a:extLst>
                  <a:ext uri="{FF2B5EF4-FFF2-40B4-BE49-F238E27FC236}">
                    <a16:creationId xmlns:a16="http://schemas.microsoft.com/office/drawing/2014/main" id="{CF6C55B8-A2EE-44ED-9FCB-671CF2E82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998" y="4142514"/>
                <a:ext cx="537740" cy="491307"/>
              </a:xfrm>
              <a:prstGeom prst="rect">
                <a:avLst/>
              </a:prstGeom>
            </p:spPr>
          </p:pic>
        </p:grp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9A135105-383F-4F92-8D30-9FD823E654FD}"/>
                </a:ext>
              </a:extLst>
            </p:cNvPr>
            <p:cNvSpPr txBox="1"/>
            <p:nvPr/>
          </p:nvSpPr>
          <p:spPr>
            <a:xfrm>
              <a:off x="1534264" y="3722812"/>
              <a:ext cx="1296144" cy="594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51" b="1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Etat des lieux</a:t>
              </a: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0802C330-56DC-4D82-A898-03D9385ED7DB}"/>
              </a:ext>
            </a:extLst>
          </p:cNvPr>
          <p:cNvGrpSpPr/>
          <p:nvPr/>
        </p:nvGrpSpPr>
        <p:grpSpPr>
          <a:xfrm>
            <a:off x="8765055" y="3801038"/>
            <a:ext cx="1341755" cy="1299058"/>
            <a:chOff x="7088341" y="3100760"/>
            <a:chExt cx="1479347" cy="1432272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B5DEAB0E-C2FB-428A-81B5-713D8529C3DC}"/>
                </a:ext>
              </a:extLst>
            </p:cNvPr>
            <p:cNvGrpSpPr/>
            <p:nvPr/>
          </p:nvGrpSpPr>
          <p:grpSpPr>
            <a:xfrm>
              <a:off x="7088341" y="3100760"/>
              <a:ext cx="1479347" cy="1432272"/>
              <a:chOff x="6628650" y="3888800"/>
              <a:chExt cx="1479347" cy="1432272"/>
            </a:xfrm>
          </p:grpSpPr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F9B014DA-26C7-4CDC-A2F0-66ED5D44CA57}"/>
                  </a:ext>
                </a:extLst>
              </p:cNvPr>
              <p:cNvSpPr/>
              <p:nvPr/>
            </p:nvSpPr>
            <p:spPr>
              <a:xfrm>
                <a:off x="6628650" y="3888800"/>
                <a:ext cx="1479347" cy="143227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33"/>
              </a:p>
            </p:txBody>
          </p:sp>
          <p:pic>
            <p:nvPicPr>
              <p:cNvPr id="62" name="Image 61">
                <a:extLst>
                  <a:ext uri="{FF2B5EF4-FFF2-40B4-BE49-F238E27FC236}">
                    <a16:creationId xmlns:a16="http://schemas.microsoft.com/office/drawing/2014/main" id="{42D22CED-A5A8-4CEB-85C5-CC4CA9665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9925" y="4116734"/>
                <a:ext cx="496470" cy="484258"/>
              </a:xfrm>
              <a:prstGeom prst="rect">
                <a:avLst/>
              </a:prstGeom>
            </p:spPr>
          </p:pic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AD079AFB-3443-4DF5-82EE-5F4DCEDD2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8560" y="4264108"/>
                <a:ext cx="493028" cy="480900"/>
              </a:xfrm>
              <a:prstGeom prst="rect">
                <a:avLst/>
              </a:prstGeom>
            </p:spPr>
          </p:pic>
        </p:grp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F4A12B16-420C-45F0-AFE5-70586F368A8C}"/>
                </a:ext>
              </a:extLst>
            </p:cNvPr>
            <p:cNvSpPr txBox="1"/>
            <p:nvPr/>
          </p:nvSpPr>
          <p:spPr>
            <a:xfrm>
              <a:off x="7188247" y="4004743"/>
              <a:ext cx="1296143" cy="34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51" b="1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Action(s)</a:t>
              </a:r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3EB1AA97-0411-4697-A39D-B6EF4E6808F8}"/>
              </a:ext>
            </a:extLst>
          </p:cNvPr>
          <p:cNvGrpSpPr/>
          <p:nvPr/>
        </p:nvGrpSpPr>
        <p:grpSpPr>
          <a:xfrm>
            <a:off x="6415618" y="4388833"/>
            <a:ext cx="1235128" cy="1192532"/>
            <a:chOff x="4521131" y="4356695"/>
            <a:chExt cx="1361786" cy="1314822"/>
          </a:xfrm>
        </p:grpSpPr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BF6B7AC7-8538-4A0C-8D76-129440A2E231}"/>
                </a:ext>
              </a:extLst>
            </p:cNvPr>
            <p:cNvGrpSpPr/>
            <p:nvPr/>
          </p:nvGrpSpPr>
          <p:grpSpPr>
            <a:xfrm>
              <a:off x="4521131" y="4356695"/>
              <a:ext cx="1361786" cy="1314822"/>
              <a:chOff x="4881643" y="4674822"/>
              <a:chExt cx="1361786" cy="1314822"/>
            </a:xfrm>
          </p:grpSpPr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B629CA66-AD78-493B-A7BB-4136EC7A905A}"/>
                  </a:ext>
                </a:extLst>
              </p:cNvPr>
              <p:cNvSpPr/>
              <p:nvPr/>
            </p:nvSpPr>
            <p:spPr>
              <a:xfrm>
                <a:off x="4881643" y="4674822"/>
                <a:ext cx="1361786" cy="1314822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51" b="1"/>
              </a:p>
            </p:txBody>
          </p:sp>
          <p:pic>
            <p:nvPicPr>
              <p:cNvPr id="68" name="Picture 2" descr="Aucune description disponible.">
                <a:extLst>
                  <a:ext uri="{FF2B5EF4-FFF2-40B4-BE49-F238E27FC236}">
                    <a16:creationId xmlns:a16="http://schemas.microsoft.com/office/drawing/2014/main" id="{FF7FA375-E8B2-4668-8808-653556BE37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5578" y="4924396"/>
                <a:ext cx="469205" cy="4692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F2D1CBA7-975D-4339-BBFC-DEF7ED42BB3A}"/>
                </a:ext>
              </a:extLst>
            </p:cNvPr>
            <p:cNvSpPr txBox="1"/>
            <p:nvPr/>
          </p:nvSpPr>
          <p:spPr>
            <a:xfrm>
              <a:off x="4546698" y="5071352"/>
              <a:ext cx="1296144" cy="34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51" b="1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Objectif(s)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50DC47DA-D91F-420D-9EAB-99005954DFD7}"/>
              </a:ext>
            </a:extLst>
          </p:cNvPr>
          <p:cNvSpPr/>
          <p:nvPr/>
        </p:nvSpPr>
        <p:spPr>
          <a:xfrm>
            <a:off x="7776186" y="3331915"/>
            <a:ext cx="821449" cy="23439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9A4F17A-81F0-4348-87D9-B25337CC8D4D}"/>
              </a:ext>
            </a:extLst>
          </p:cNvPr>
          <p:cNvSpPr txBox="1"/>
          <p:nvPr/>
        </p:nvSpPr>
        <p:spPr>
          <a:xfrm>
            <a:off x="7698080" y="3275346"/>
            <a:ext cx="1610052" cy="53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</a:p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accompagnatrice</a:t>
            </a:r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11330F0D-EE59-4726-8187-97F8578AD1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68F3CD42-B086-4789-BD31-18264D29D3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17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Qu’est ce qu’une aire éducative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57990D1-63E5-407A-9E48-C7AEAA9F04C4}"/>
              </a:ext>
            </a:extLst>
          </p:cNvPr>
          <p:cNvSpPr txBox="1">
            <a:spLocks/>
          </p:cNvSpPr>
          <p:nvPr/>
        </p:nvSpPr>
        <p:spPr>
          <a:xfrm>
            <a:off x="2836336" y="1534355"/>
            <a:ext cx="6984042" cy="518403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  <a:p>
            <a:pPr defTabSz="914288">
              <a:defRPr/>
            </a:pPr>
            <a:endParaRPr lang="fr-FR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3CB42A6-E72E-47C8-898A-2839E1D5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000" y="2736000"/>
            <a:ext cx="2296452" cy="211484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72AFFDD-8D40-4862-B03A-78721F5B2194}"/>
              </a:ext>
            </a:extLst>
          </p:cNvPr>
          <p:cNvSpPr txBox="1"/>
          <p:nvPr/>
        </p:nvSpPr>
        <p:spPr>
          <a:xfrm>
            <a:off x="2127600" y="1152000"/>
            <a:ext cx="7067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3A76"/>
                </a:solidFill>
                <a:latin typeface="Marianne" panose="02000000000000000000" pitchFamily="50" charset="0"/>
              </a:rPr>
              <a:t>Les acteurs =&gt; ancrage territorial</a:t>
            </a:r>
            <a:endParaRPr lang="fr-FR" sz="2800" dirty="0">
              <a:solidFill>
                <a:srgbClr val="003A76"/>
              </a:solidFill>
              <a:latin typeface="Marianne" panose="02000000000000000000" pitchFamily="50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A3B1489-CA8A-4D06-AA36-ED7A44907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64" y="1907029"/>
            <a:ext cx="8465396" cy="54763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3008D9-B584-4749-858C-9B09605A16EE}"/>
              </a:ext>
            </a:extLst>
          </p:cNvPr>
          <p:cNvSpPr/>
          <p:nvPr/>
        </p:nvSpPr>
        <p:spPr>
          <a:xfrm>
            <a:off x="7794858" y="3913238"/>
            <a:ext cx="906690" cy="19346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27865EA-9419-42AD-8AA5-1C214C4E5259}"/>
              </a:ext>
            </a:extLst>
          </p:cNvPr>
          <p:cNvSpPr txBox="1"/>
          <p:nvPr/>
        </p:nvSpPr>
        <p:spPr>
          <a:xfrm>
            <a:off x="7716200" y="3780631"/>
            <a:ext cx="1578428" cy="53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</a:p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accompagnatrice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4DFFD3B-E272-497E-B2EB-228E45B57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11575-6BD5-4ACC-8A92-995ACC33DF3B}"/>
              </a:ext>
            </a:extLst>
          </p:cNvPr>
          <p:cNvSpPr/>
          <p:nvPr/>
        </p:nvSpPr>
        <p:spPr>
          <a:xfrm>
            <a:off x="2836336" y="3689356"/>
            <a:ext cx="1858034" cy="4028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51E2BE-3F3E-47C8-ADC0-25C0BFEEABE9}"/>
              </a:ext>
            </a:extLst>
          </p:cNvPr>
          <p:cNvSpPr txBox="1"/>
          <p:nvPr/>
        </p:nvSpPr>
        <p:spPr>
          <a:xfrm>
            <a:off x="2825188" y="3721484"/>
            <a:ext cx="1981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0000"/>
                </a:solidFill>
              </a:rPr>
              <a:t>Syndicat de rivière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4992780-5D7D-44B7-B171-D8A837FC91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84" y="2660807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88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Qu’est ce qu’une aire éducative ?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3CB42A6-E72E-47C8-898A-2839E1D5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5162" y="6013784"/>
            <a:ext cx="1680364" cy="1547479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02CF58AA-2221-4C44-822A-D6D8526FC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189" y="2308423"/>
            <a:ext cx="1081311" cy="826368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D61EBF67-3490-4760-A3E4-1D625FBDF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714" y="2308087"/>
            <a:ext cx="817627" cy="766526"/>
          </a:xfrm>
          <a:prstGeom prst="rect">
            <a:avLst/>
          </a:prstGeom>
        </p:spPr>
      </p:pic>
      <p:sp>
        <p:nvSpPr>
          <p:cNvPr id="91" name="Espace réservé du contenu 26">
            <a:extLst>
              <a:ext uri="{FF2B5EF4-FFF2-40B4-BE49-F238E27FC236}">
                <a16:creationId xmlns:a16="http://schemas.microsoft.com/office/drawing/2014/main" id="{4DD1B335-8D18-419D-AD7A-8CEF7CFACED3}"/>
              </a:ext>
            </a:extLst>
          </p:cNvPr>
          <p:cNvSpPr txBox="1">
            <a:spLocks/>
          </p:cNvSpPr>
          <p:nvPr/>
        </p:nvSpPr>
        <p:spPr>
          <a:xfrm>
            <a:off x="4234711" y="3221158"/>
            <a:ext cx="5126099" cy="37381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5392"/>
              </a:buClr>
            </a:pPr>
            <a:r>
              <a:rPr 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Accompagnateur du projet tout au long de l’année</a:t>
            </a:r>
          </a:p>
          <a:p>
            <a:pPr lvl="1">
              <a:buClr>
                <a:srgbClr val="005392"/>
              </a:buClr>
            </a:pPr>
            <a:r>
              <a:rPr 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Lien vers l’extérieur (intervenants ponctuels, mairie…) et s’assure de l’équilibre des points de vue exposés aux élèves</a:t>
            </a:r>
          </a:p>
          <a:p>
            <a:pPr lvl="1">
              <a:buClr>
                <a:srgbClr val="005392"/>
              </a:buClr>
            </a:pPr>
            <a:r>
              <a:rPr 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Appui sur les compétences environnementales</a:t>
            </a:r>
          </a:p>
        </p:txBody>
      </p:sp>
      <p:sp>
        <p:nvSpPr>
          <p:cNvPr id="92" name="Accolade ouvrante 91">
            <a:extLst>
              <a:ext uri="{FF2B5EF4-FFF2-40B4-BE49-F238E27FC236}">
                <a16:creationId xmlns:a16="http://schemas.microsoft.com/office/drawing/2014/main" id="{021A8941-3845-4D04-A2D6-1220BB78EF5B}"/>
              </a:ext>
            </a:extLst>
          </p:cNvPr>
          <p:cNvSpPr/>
          <p:nvPr/>
        </p:nvSpPr>
        <p:spPr>
          <a:xfrm rot="16200000">
            <a:off x="4087795" y="2373269"/>
            <a:ext cx="293831" cy="6729325"/>
          </a:xfrm>
          <a:prstGeom prst="leftBrace">
            <a:avLst/>
          </a:prstGeom>
          <a:solidFill>
            <a:schemeClr val="bg1"/>
          </a:solidFill>
          <a:ln w="57150">
            <a:solidFill>
              <a:srgbClr val="003A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205" dirty="0">
              <a:solidFill>
                <a:srgbClr val="003A76"/>
              </a:solidFill>
            </a:endParaRPr>
          </a:p>
        </p:txBody>
      </p: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49D80DD2-D546-4DFE-9E45-8D3964209F42}"/>
              </a:ext>
            </a:extLst>
          </p:cNvPr>
          <p:cNvGrpSpPr/>
          <p:nvPr/>
        </p:nvGrpSpPr>
        <p:grpSpPr>
          <a:xfrm>
            <a:off x="10722208" y="2025908"/>
            <a:ext cx="1355701" cy="954107"/>
            <a:chOff x="9228913" y="961670"/>
            <a:chExt cx="1666892" cy="1280080"/>
          </a:xfrm>
        </p:grpSpPr>
        <p:pic>
          <p:nvPicPr>
            <p:cNvPr id="94" name="Picture 8" descr="Ouvrir la photo">
              <a:extLst>
                <a:ext uri="{FF2B5EF4-FFF2-40B4-BE49-F238E27FC236}">
                  <a16:creationId xmlns:a16="http://schemas.microsoft.com/office/drawing/2014/main" id="{68C1C0E6-BCFD-4271-9BF1-92C0F4541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8913" y="961670"/>
              <a:ext cx="1015957" cy="1015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10" descr="Ouvrir la photo">
              <a:extLst>
                <a:ext uri="{FF2B5EF4-FFF2-40B4-BE49-F238E27FC236}">
                  <a16:creationId xmlns:a16="http://schemas.microsoft.com/office/drawing/2014/main" id="{AA1D306E-BCCB-4C59-BC7E-D8D0F6635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2743" y="996199"/>
              <a:ext cx="803062" cy="803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16" descr="Ouvrir la photo">
              <a:extLst>
                <a:ext uri="{FF2B5EF4-FFF2-40B4-BE49-F238E27FC236}">
                  <a16:creationId xmlns:a16="http://schemas.microsoft.com/office/drawing/2014/main" id="{DF64FD68-B062-497E-8D80-3F8522455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9848" y="1420756"/>
              <a:ext cx="820994" cy="820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7" name="Espace réservé du contenu 26">
            <a:extLst>
              <a:ext uri="{FF2B5EF4-FFF2-40B4-BE49-F238E27FC236}">
                <a16:creationId xmlns:a16="http://schemas.microsoft.com/office/drawing/2014/main" id="{262CF112-12DB-46EE-941E-BB2A8B7E2CF9}"/>
              </a:ext>
            </a:extLst>
          </p:cNvPr>
          <p:cNvSpPr txBox="1">
            <a:spLocks/>
          </p:cNvSpPr>
          <p:nvPr/>
        </p:nvSpPr>
        <p:spPr>
          <a:xfrm>
            <a:off x="-33808" y="3246522"/>
            <a:ext cx="4818302" cy="37381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5392"/>
              </a:buClr>
            </a:pPr>
            <a:r>
              <a:rPr 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Lien avec les apprentissages scolaires</a:t>
            </a:r>
          </a:p>
          <a:p>
            <a:pPr marL="504063" lvl="1" indent="0">
              <a:buClr>
                <a:srgbClr val="005392"/>
              </a:buClr>
              <a:buNone/>
            </a:pPr>
            <a:endParaRPr lang="fr-FR" sz="1950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lvl="1">
              <a:buClr>
                <a:srgbClr val="005392"/>
              </a:buClr>
            </a:pPr>
            <a:r>
              <a:rPr 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Continuité du projet en classe tout au long de l’année (intérêt des élèves)</a:t>
            </a:r>
          </a:p>
        </p:txBody>
      </p:sp>
      <p:sp>
        <p:nvSpPr>
          <p:cNvPr id="98" name="Espace réservé du contenu 26">
            <a:extLst>
              <a:ext uri="{FF2B5EF4-FFF2-40B4-BE49-F238E27FC236}">
                <a16:creationId xmlns:a16="http://schemas.microsoft.com/office/drawing/2014/main" id="{9F89CAA6-726F-456F-8588-3044E3ECB685}"/>
              </a:ext>
            </a:extLst>
          </p:cNvPr>
          <p:cNvSpPr txBox="1">
            <a:spLocks/>
          </p:cNvSpPr>
          <p:nvPr/>
        </p:nvSpPr>
        <p:spPr>
          <a:xfrm>
            <a:off x="262688" y="5846009"/>
            <a:ext cx="8160235" cy="15228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5392"/>
              </a:buClr>
              <a:buFont typeface="Wingdings" panose="05000000000000000000" pitchFamily="2" charset="2"/>
              <a:buChar char="ü"/>
            </a:pPr>
            <a:r>
              <a:rPr lang="fr-FR" sz="2646" b="1" dirty="0">
                <a:solidFill>
                  <a:srgbClr val="003A76"/>
                </a:solidFill>
              </a:rPr>
              <a:t> </a:t>
            </a:r>
            <a:r>
              <a:rPr lang="fr-FR" sz="1950" b="1" dirty="0">
                <a:solidFill>
                  <a:srgbClr val="003A76"/>
                </a:solidFill>
                <a:latin typeface="Marianne" panose="02000000000000000000" pitchFamily="50" charset="0"/>
              </a:rPr>
              <a:t>Compréhension commune du projet</a:t>
            </a:r>
          </a:p>
          <a:p>
            <a:pPr lvl="1">
              <a:buClr>
                <a:srgbClr val="005392"/>
              </a:buClr>
              <a:buFont typeface="Wingdings" panose="05000000000000000000" pitchFamily="2" charset="2"/>
              <a:buChar char="ü"/>
            </a:pPr>
            <a:r>
              <a:rPr lang="fr-FR" sz="1950" b="1" dirty="0">
                <a:solidFill>
                  <a:srgbClr val="003A76"/>
                </a:solidFill>
                <a:latin typeface="Marianne" panose="02000000000000000000" pitchFamily="50" charset="0"/>
              </a:rPr>
              <a:t>  Accompagnement des élèves sur toute l’année – co-construction du squelette du projet</a:t>
            </a:r>
          </a:p>
          <a:p>
            <a:pPr lvl="1">
              <a:buClr>
                <a:srgbClr val="005392"/>
              </a:buClr>
              <a:buFont typeface="Wingdings" panose="05000000000000000000" pitchFamily="2" charset="2"/>
              <a:buChar char="ü"/>
            </a:pPr>
            <a:r>
              <a:rPr lang="fr-FR" sz="1950" b="1" dirty="0">
                <a:solidFill>
                  <a:srgbClr val="003A76"/>
                </a:solidFill>
                <a:latin typeface="Marianne" panose="02000000000000000000" pitchFamily="50" charset="0"/>
              </a:rPr>
              <a:t>  Appui mutuel dans les tâches administratives</a:t>
            </a:r>
          </a:p>
        </p:txBody>
      </p:sp>
      <p:sp>
        <p:nvSpPr>
          <p:cNvPr id="99" name="Espace réservé du contenu 26">
            <a:extLst>
              <a:ext uri="{FF2B5EF4-FFF2-40B4-BE49-F238E27FC236}">
                <a16:creationId xmlns:a16="http://schemas.microsoft.com/office/drawing/2014/main" id="{EC59BCF3-359E-4D31-B37D-DA9F2A92B89F}"/>
              </a:ext>
            </a:extLst>
          </p:cNvPr>
          <p:cNvSpPr txBox="1">
            <a:spLocks/>
          </p:cNvSpPr>
          <p:nvPr/>
        </p:nvSpPr>
        <p:spPr>
          <a:xfrm>
            <a:off x="9296135" y="3630727"/>
            <a:ext cx="4207848" cy="37381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5392"/>
              </a:buClr>
            </a:pPr>
            <a:r>
              <a:rPr 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Apportent des connaissances aux élèves sur leur sujet</a:t>
            </a:r>
          </a:p>
          <a:p>
            <a:pPr lvl="1">
              <a:buClr>
                <a:srgbClr val="005392"/>
              </a:buClr>
            </a:pPr>
            <a:endParaRPr lang="fr-FR" sz="1950" dirty="0">
              <a:solidFill>
                <a:srgbClr val="003A76"/>
              </a:solidFill>
              <a:latin typeface="Marianne" panose="02000000000000000000" pitchFamily="50" charset="0"/>
            </a:endParaRPr>
          </a:p>
          <a:p>
            <a:pPr lvl="1">
              <a:buClr>
                <a:srgbClr val="005392"/>
              </a:buClr>
            </a:pPr>
            <a:r>
              <a:rPr lang="fr-FR" sz="1950" dirty="0">
                <a:solidFill>
                  <a:srgbClr val="003A76"/>
                </a:solidFill>
                <a:latin typeface="Marianne" panose="02000000000000000000" pitchFamily="50" charset="0"/>
              </a:rPr>
              <a:t>Parlent de leur domaine, peuvent partager leur compréhension des enjeux du territoire</a:t>
            </a:r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DE4B26FF-B8B2-4C3A-ABB0-989D027EF987}"/>
              </a:ext>
            </a:extLst>
          </p:cNvPr>
          <p:cNvSpPr/>
          <p:nvPr/>
        </p:nvSpPr>
        <p:spPr>
          <a:xfrm rot="14219157">
            <a:off x="8548915" y="3179484"/>
            <a:ext cx="7477556" cy="4874933"/>
          </a:xfrm>
          <a:prstGeom prst="arc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205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212886-267F-41B8-A316-BDDDBFFE91C9}"/>
              </a:ext>
            </a:extLst>
          </p:cNvPr>
          <p:cNvSpPr/>
          <p:nvPr/>
        </p:nvSpPr>
        <p:spPr>
          <a:xfrm>
            <a:off x="1625600" y="1071801"/>
            <a:ext cx="9096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kern="0" dirty="0">
                <a:solidFill>
                  <a:srgbClr val="002060"/>
                </a:solidFill>
                <a:latin typeface="Marianne" panose="02000000000000000000" pitchFamily="50" charset="0"/>
              </a:rPr>
              <a:t>Enseignant/structure accompagnatrice </a:t>
            </a:r>
            <a:r>
              <a:rPr lang="fr-FR" sz="2800" kern="0" dirty="0">
                <a:solidFill>
                  <a:srgbClr val="002060"/>
                </a:solidFill>
                <a:latin typeface="Marianne" panose="02000000000000000000" pitchFamily="50" charset="0"/>
              </a:rPr>
              <a:t>: un binôme déterminant +/- des </a:t>
            </a:r>
            <a:r>
              <a:rPr lang="fr-FR" sz="2800" b="1" kern="0" dirty="0">
                <a:solidFill>
                  <a:srgbClr val="002060"/>
                </a:solidFill>
                <a:latin typeface="Marianne" panose="02000000000000000000" pitchFamily="50" charset="0"/>
              </a:rPr>
              <a:t>intervenants ponctuels</a:t>
            </a:r>
            <a:endParaRPr lang="fr-FR" sz="28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rianne" panose="02000000000000000000" pitchFamily="50" charset="0"/>
            </a:endParaRPr>
          </a:p>
        </p:txBody>
      </p:sp>
      <p:sp>
        <p:nvSpPr>
          <p:cNvPr id="101" name="Espace réservé du contenu 26">
            <a:extLst>
              <a:ext uri="{FF2B5EF4-FFF2-40B4-BE49-F238E27FC236}">
                <a16:creationId xmlns:a16="http://schemas.microsoft.com/office/drawing/2014/main" id="{A3EA3E9D-527B-4D37-8E86-0C0317F67E36}"/>
              </a:ext>
            </a:extLst>
          </p:cNvPr>
          <p:cNvSpPr txBox="1">
            <a:spLocks/>
          </p:cNvSpPr>
          <p:nvPr/>
        </p:nvSpPr>
        <p:spPr>
          <a:xfrm>
            <a:off x="9520498" y="3113451"/>
            <a:ext cx="4649328" cy="3437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Clr>
                <a:srgbClr val="005392"/>
              </a:buClr>
              <a:buNone/>
            </a:pPr>
            <a:r>
              <a:rPr lang="fr-FR" sz="1950" b="1" dirty="0">
                <a:solidFill>
                  <a:srgbClr val="003A76"/>
                </a:solidFill>
                <a:latin typeface="Marianne" panose="02000000000000000000" pitchFamily="50" charset="0"/>
              </a:rPr>
              <a:t>Intervenants ponctuels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C5631C-2E77-4FD3-A09F-E6DD20130A81}"/>
              </a:ext>
            </a:extLst>
          </p:cNvPr>
          <p:cNvSpPr/>
          <p:nvPr/>
        </p:nvSpPr>
        <p:spPr>
          <a:xfrm>
            <a:off x="6070703" y="2879060"/>
            <a:ext cx="821449" cy="23439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D2BDB86-2C57-46FB-A9D8-84E06EC839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2103806" y="1548854"/>
            <a:ext cx="1292727" cy="851679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0F403453-0DD3-4297-B2F3-6D76F2F80A3F}"/>
              </a:ext>
            </a:extLst>
          </p:cNvPr>
          <p:cNvSpPr txBox="1"/>
          <p:nvPr/>
        </p:nvSpPr>
        <p:spPr>
          <a:xfrm>
            <a:off x="6048196" y="2726822"/>
            <a:ext cx="1610052" cy="53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</a:p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accompagnatrice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6A2794B-9225-4290-B652-D061A27493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20" y="221009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26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104A92-FE98-4E4F-B666-8DDFA5A68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7007" r="12680" b="5731"/>
          <a:stretch/>
        </p:blipFill>
        <p:spPr bwMode="auto">
          <a:xfrm>
            <a:off x="12282055" y="93518"/>
            <a:ext cx="1059873" cy="14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F5D93D7-C21D-4EBA-AE8E-47BC72E0D734}"/>
              </a:ext>
            </a:extLst>
          </p:cNvPr>
          <p:cNvSpPr txBox="1">
            <a:spLocks/>
          </p:cNvSpPr>
          <p:nvPr/>
        </p:nvSpPr>
        <p:spPr>
          <a:xfrm>
            <a:off x="2127102" y="475959"/>
            <a:ext cx="11315848" cy="837031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sz="3199" kern="0" cap="all" dirty="0">
                <a:solidFill>
                  <a:srgbClr val="0071A9"/>
                </a:solidFill>
                <a:latin typeface="Marianne" panose="02000000000000000000" pitchFamily="50" charset="0"/>
                <a:cs typeface="Arial" panose="020B0604020202020204" pitchFamily="34" charset="0"/>
              </a:rPr>
              <a:t>Qu’est ce qu’une aire éducative ?</a:t>
            </a:r>
          </a:p>
        </p:txBody>
      </p:sp>
      <p:pic>
        <p:nvPicPr>
          <p:cNvPr id="90" name="Image 89">
            <a:extLst>
              <a:ext uri="{FF2B5EF4-FFF2-40B4-BE49-F238E27FC236}">
                <a16:creationId xmlns:a16="http://schemas.microsoft.com/office/drawing/2014/main" id="{D61EBF67-3490-4760-A3E4-1D625FBDF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00" y="1924562"/>
            <a:ext cx="1300675" cy="12193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212886-267F-41B8-A316-BDDDBFFE91C9}"/>
              </a:ext>
            </a:extLst>
          </p:cNvPr>
          <p:cNvSpPr/>
          <p:nvPr/>
        </p:nvSpPr>
        <p:spPr>
          <a:xfrm>
            <a:off x="2127600" y="1071801"/>
            <a:ext cx="8682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kern="0" dirty="0">
                <a:solidFill>
                  <a:srgbClr val="002060"/>
                </a:solidFill>
                <a:latin typeface="Marianne" panose="02000000000000000000" pitchFamily="50" charset="0"/>
              </a:rPr>
              <a:t>Enseignant/structure accompagnatrice </a:t>
            </a:r>
            <a:r>
              <a:rPr lang="fr-FR" sz="2800" kern="0" dirty="0">
                <a:solidFill>
                  <a:srgbClr val="002060"/>
                </a:solidFill>
                <a:latin typeface="Marianne" panose="02000000000000000000" pitchFamily="50" charset="0"/>
              </a:rPr>
              <a:t>: un binôme déterminant pour la qualité du projet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6BAD13F6-C193-4607-82CB-5F57A6739DD0}"/>
              </a:ext>
            </a:extLst>
          </p:cNvPr>
          <p:cNvSpPr txBox="1">
            <a:spLocks/>
          </p:cNvSpPr>
          <p:nvPr/>
        </p:nvSpPr>
        <p:spPr>
          <a:xfrm>
            <a:off x="2025127" y="1879273"/>
            <a:ext cx="11070077" cy="1092477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342900" marR="0" lvl="0" indent="-34290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342900" marR="0" lvl="0" indent="-34290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95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rianne" panose="02000000000000000000" pitchFamily="50" charset="0"/>
              </a:rPr>
              <a:t>Qui ?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kumimoji="0" lang="fr-FR" altLang="fr-FR" sz="19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rianne" panose="02000000000000000000" pitchFamily="50" charset="0"/>
                <a:ea typeface="+mj-ea"/>
                <a:cs typeface="+mj-cs"/>
              </a:rPr>
              <a:t>Structure/personne expérimentée ou diplômée en EDD 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kumimoji="0" lang="fr-FR" altLang="fr-FR" sz="19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rianne" panose="02000000000000000000" pitchFamily="50" charset="0"/>
                <a:ea typeface="+mj-ea"/>
                <a:cs typeface="+mj-cs"/>
              </a:rPr>
              <a:t>Qui doit adopter la même posture de neutralité que celle demandée à l’enseignant</a:t>
            </a:r>
          </a:p>
          <a:p>
            <a:pPr lvl="1">
              <a:defRPr/>
            </a:pPr>
            <a:r>
              <a:rPr kumimoji="0" lang="fr-FR" alt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rianne" panose="02000000000000000000" pitchFamily="50" charset="0"/>
                <a:ea typeface="+mj-ea"/>
                <a:cs typeface="+mj-cs"/>
              </a:rPr>
              <a:t>	      Compatibilité avec le Référentiel des Référents (élaboré par le copil national en 05/22) : 	</a:t>
            </a:r>
            <a:r>
              <a:rPr kumimoji="0" lang="fr-FR" alt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rianne" panose="02000000000000000000" pitchFamily="50" charset="0"/>
                <a:ea typeface="+mj-ea"/>
                <a:cs typeface="+mj-cs"/>
                <a:hlinkClick r:id="rId4"/>
              </a:rPr>
              <a:t>https://ame.ofb.fr/lib/exe/fetch.php?media=docs_cadrage:referentiel_referents_aires_educatives_vf.pdf</a:t>
            </a:r>
            <a:endParaRPr kumimoji="0" lang="fr-FR" altLang="fr-FR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rianne" panose="02000000000000000000" pitchFamily="50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fr-FR" sz="19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rianne" panose="02000000000000000000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902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17C17DB-7A38-46F1-90A0-112E1063C271}"/>
              </a:ext>
            </a:extLst>
          </p:cNvPr>
          <p:cNvSpPr txBox="1">
            <a:spLocks/>
          </p:cNvSpPr>
          <p:nvPr/>
        </p:nvSpPr>
        <p:spPr>
          <a:xfrm>
            <a:off x="2025126" y="3333950"/>
            <a:ext cx="11070077" cy="6073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4572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9144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3716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1828800" algn="l" defTabSz="100647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9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rianne" panose="02000000000000000000" pitchFamily="50" charset="0"/>
              </a:rPr>
              <a:t>	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fr-FR" altLang="fr-FR" sz="1950" b="0" dirty="0">
                <a:solidFill>
                  <a:srgbClr val="002060"/>
                </a:solidFill>
                <a:latin typeface="Marianne" panose="02000000000000000000" pitchFamily="50" charset="0"/>
              </a:rPr>
              <a:t>Proximité géographique =&gt; connaissance des acteurs du territoire ; limitation des frais de déplacement</a:t>
            </a:r>
          </a:p>
          <a:p>
            <a:pPr marL="342900" marR="0" lvl="0" indent="-34290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fr-FR" sz="19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rianne" panose="02000000000000000000" pitchFamily="50" charset="0"/>
            </a:endParaRPr>
          </a:p>
          <a:p>
            <a:pPr marL="342900" marR="0" lvl="0" indent="-34290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195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rianne" panose="02000000000000000000" pitchFamily="50" charset="0"/>
              </a:rPr>
              <a:t>Comment ?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kumimoji="0" lang="fr-FR" altLang="fr-FR" sz="19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rianne" panose="02000000000000000000" pitchFamily="50" charset="0"/>
                <a:ea typeface="+mj-ea"/>
                <a:cs typeface="+mj-cs"/>
              </a:rPr>
              <a:t>Prise de contact préalable avec l’enseignant : former le binôme avant de débuter (fin d’année scolaire précédente). 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kumimoji="0" lang="fr-FR" altLang="fr-FR" sz="19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rianne" panose="02000000000000000000" pitchFamily="50" charset="0"/>
                <a:ea typeface="+mj-ea"/>
                <a:cs typeface="+mj-cs"/>
              </a:rPr>
              <a:t>Anticiper le contact avec la commune – Prospection locale de 2 ou 3 aires potentielles</a:t>
            </a:r>
          </a:p>
          <a:p>
            <a:pPr marL="800100" lvl="1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kumimoji="0" lang="fr-FR" altLang="fr-FR" sz="19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rianne" panose="02000000000000000000" pitchFamily="50" charset="0"/>
                <a:ea typeface="+mj-ea"/>
                <a:cs typeface="+mj-cs"/>
              </a:rPr>
              <a:t>Caler les dates d’intervention : environ 1/mois (10 ½ journées en moyenne sur l’année scolaire)… mais sans caler les thèmes abordés (progression choisie par les élèves)</a:t>
            </a:r>
          </a:p>
          <a:p>
            <a:pPr marL="296862" indent="-342900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950" dirty="0">
                <a:solidFill>
                  <a:srgbClr val="002060"/>
                </a:solidFill>
                <a:latin typeface="Marianne" panose="02000000000000000000" pitchFamily="50" charset="0"/>
                <a:ea typeface="+mj-ea"/>
                <a:cs typeface="+mj-cs"/>
              </a:rPr>
              <a:t>Ressources </a:t>
            </a:r>
            <a:r>
              <a:rPr lang="fr-FR" altLang="fr-FR" sz="1950" b="0" dirty="0">
                <a:solidFill>
                  <a:srgbClr val="002060"/>
                </a:solidFill>
                <a:latin typeface="Marianne" panose="02000000000000000000" pitchFamily="50" charset="0"/>
                <a:ea typeface="+mj-ea"/>
                <a:cs typeface="+mj-cs"/>
              </a:rPr>
              <a:t>: contacter le GRAINE et ses réseaux locaux</a:t>
            </a:r>
            <a:endParaRPr kumimoji="0" lang="fr-FR" altLang="fr-FR" sz="19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rianne" panose="02000000000000000000" pitchFamily="50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l" defTabSz="10064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902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04E8DC5-F3F9-4D2E-85CA-4AE44FA60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9350" y="4417317"/>
            <a:ext cx="2296452" cy="211484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0202AF9-EC78-4DE5-A17B-058849A0E5DE}"/>
              </a:ext>
            </a:extLst>
          </p:cNvPr>
          <p:cNvSpPr txBox="1"/>
          <p:nvPr/>
        </p:nvSpPr>
        <p:spPr>
          <a:xfrm>
            <a:off x="415075" y="2747606"/>
            <a:ext cx="1610052" cy="538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</a:p>
          <a:p>
            <a:r>
              <a:rPr lang="fr-FR" sz="1451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accompagnatrice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66CBB91-0167-497A-B596-7B06E71BEB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053758" y="1631324"/>
            <a:ext cx="1389192" cy="9152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32DE4AB-4FCF-4F20-BDAE-D8AEB940E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8" y="125959"/>
            <a:ext cx="13843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268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85&quot;&gt;&lt;property id=&quot;20148&quot; value=&quot;5&quot;/&gt;&lt;property id=&quot;20300&quot; value=&quot;Diapositive 1&quot;/&gt;&lt;property id=&quot;20307&quot; value=&quot;256&quot;/&gt;&lt;/object&gt;&lt;object type=&quot;3&quot; unique_id=&quot;10086&quot;&gt;&lt;property id=&quot;20148&quot; value=&quot;5&quot;/&gt;&lt;property id=&quot;20300&quot; value=&quot;Diapositive 2&quot;/&gt;&lt;property id=&quot;20307&quot; value=&quot;25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Bleu">
  <a:themeElements>
    <a:clrScheme name="Parca national des Calanques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7DBA"/>
      </a:accent1>
      <a:accent2>
        <a:srgbClr val="97D700"/>
      </a:accent2>
      <a:accent3>
        <a:srgbClr val="E87703"/>
      </a:accent3>
      <a:accent4>
        <a:srgbClr val="840B55"/>
      </a:accent4>
      <a:accent5>
        <a:srgbClr val="FFFFFF"/>
      </a:accent5>
      <a:accent6>
        <a:srgbClr val="FFFFFF"/>
      </a:accent6>
      <a:hlink>
        <a:srgbClr val="007DBA"/>
      </a:hlink>
      <a:folHlink>
        <a:srgbClr val="007DBA"/>
      </a:folHlink>
    </a:clrScheme>
    <a:fontScheme name="PNP - diaporama-v2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NP - diaporama-v2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ésentation1" id="{467D2843-08BD-4BD2-9C08-BCCE4522BABE}" vid="{58958B2D-D36B-4416-9D8F-6DC36FE16A30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67D2843-08BD-4BD2-9C08-BCCE4522BABE}" vid="{557E146E-1179-4CF7-9B3C-DA832ACD91D6}"/>
    </a:ext>
  </a:extLst>
</a:theme>
</file>

<file path=ppt/theme/theme3.xml><?xml version="1.0" encoding="utf-8"?>
<a:theme xmlns:a="http://schemas.openxmlformats.org/drawingml/2006/main" name="PNP - diaporama-v2">
  <a:themeElements>
    <a:clrScheme name="Parca national des Calanques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7DBA"/>
      </a:accent1>
      <a:accent2>
        <a:srgbClr val="97D700"/>
      </a:accent2>
      <a:accent3>
        <a:srgbClr val="E87703"/>
      </a:accent3>
      <a:accent4>
        <a:srgbClr val="840B55"/>
      </a:accent4>
      <a:accent5>
        <a:srgbClr val="FFFFFF"/>
      </a:accent5>
      <a:accent6>
        <a:srgbClr val="FFFFFF"/>
      </a:accent6>
      <a:hlink>
        <a:srgbClr val="007DBA"/>
      </a:hlink>
      <a:folHlink>
        <a:srgbClr val="007DBA"/>
      </a:folHlink>
    </a:clrScheme>
    <a:fontScheme name="PNP - diaporama-v2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NP - diaporama-v2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ésentation1" id="{467D2843-08BD-4BD2-9C08-BCCE4522BABE}" vid="{58958B2D-D36B-4416-9D8F-6DC36FE16A30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PRESENTATION_OFB</Template>
  <TotalTime>30013</TotalTime>
  <Words>3762</Words>
  <Application>Microsoft Office PowerPoint</Application>
  <PresentationFormat>Personnalisé</PresentationFormat>
  <Paragraphs>627</Paragraphs>
  <Slides>30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30</vt:i4>
      </vt:variant>
    </vt:vector>
  </HeadingPairs>
  <TitlesOfParts>
    <vt:vector size="44" baseType="lpstr">
      <vt:lpstr>ＭＳ Ｐゴシック</vt:lpstr>
      <vt:lpstr>Arial</vt:lpstr>
      <vt:lpstr>Arial MT</vt:lpstr>
      <vt:lpstr>Calibri</vt:lpstr>
      <vt:lpstr>Calibri Light</vt:lpstr>
      <vt:lpstr>Marianne</vt:lpstr>
      <vt:lpstr>MV Boli</vt:lpstr>
      <vt:lpstr>Nunito Sans</vt:lpstr>
      <vt:lpstr>Symbol</vt:lpstr>
      <vt:lpstr>Times New Roman</vt:lpstr>
      <vt:lpstr>Wingdings</vt:lpstr>
      <vt:lpstr>1_Bleu</vt:lpstr>
      <vt:lpstr>Conception personnalisée</vt:lpstr>
      <vt:lpstr>PNP - diaporama-v2</vt:lpstr>
      <vt:lpstr>Aires Educatives  Un dispositif coordonné par l’OFB  Déploiement en AuRA  Webinaire du 27/03/26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Quelques d’exemples d’actions mises en place sur des ATE pour favoriser le développement de la biodiversité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Temps d’échanges</vt:lpstr>
      <vt:lpstr>MERCI POUR VOTRE ATTENTION </vt:lpstr>
    </vt:vector>
  </TitlesOfParts>
  <Company>ONCFS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OFB</dc:title>
  <dc:creator>MALBRUNOT Mylène</dc:creator>
  <cp:lastModifiedBy>MALBRUNOT Mylène</cp:lastModifiedBy>
  <cp:revision>781</cp:revision>
  <cp:lastPrinted>2026-03-02T14:03:06Z</cp:lastPrinted>
  <dcterms:created xsi:type="dcterms:W3CDTF">2020-01-13T08:41:41Z</dcterms:created>
  <dcterms:modified xsi:type="dcterms:W3CDTF">2026-03-27T12:25:06Z</dcterms:modified>
</cp:coreProperties>
</file>